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media/image31.jpg" ContentType="image/jpeg"/>
  <Override PartName="/ppt/media/image32.jpg" ContentType="image/jpeg"/>
  <Override PartName="/ppt/media/image33.jpg" ContentType="image/jpeg"/>
  <Override PartName="/ppt/media/image36.jpg" ContentType="image/jpeg"/>
  <Override PartName="/ppt/media/image37.jpg" ContentType="image/jpeg"/>
  <Override PartName="/ppt/media/image18.jpg" ContentType="image/jpeg"/>
  <Override PartName="/ppt/media/image30.jpg" ContentType="image/jpeg"/>
  <Override PartName="/ppt/diagrams/layout1.xml" ContentType="application/vnd.openxmlformats-officedocument.drawingml.diagramLayout+xml"/>
  <Override PartName="/ppt/media/image25.jpg" ContentType="image/jpeg"/>
  <Override PartName="/ppt/media/image24.jpg" ContentType="image/jpeg"/>
  <Override PartName="/ppt/media/image22.jpg" ContentType="image/jpeg"/>
  <Override PartName="/ppt/media/image21.jpg" ContentType="image/jpeg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media/image23.jpg" ContentType="image/jpeg"/>
  <Override PartName="/ppt/diagrams/drawing1.xml" ContentType="application/vnd.ms-office.drawingml.diagramDrawing+xml"/>
  <Override PartName="/ppt/media/image20.jpg" ContentType="image/jpeg"/>
  <Override PartName="/ppt/media/image19.jpg" ContentType="image/jpeg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5" r:id="rId4"/>
    <p:sldId id="291" r:id="rId5"/>
    <p:sldId id="287" r:id="rId6"/>
    <p:sldId id="286" r:id="rId7"/>
    <p:sldId id="289" r:id="rId8"/>
    <p:sldId id="290" r:id="rId9"/>
    <p:sldId id="288" r:id="rId10"/>
    <p:sldId id="297" r:id="rId11"/>
    <p:sldId id="292" r:id="rId12"/>
    <p:sldId id="293" r:id="rId13"/>
    <p:sldId id="294" r:id="rId14"/>
    <p:sldId id="295" r:id="rId15"/>
    <p:sldId id="296" r:id="rId16"/>
    <p:sldId id="298" r:id="rId17"/>
    <p:sldId id="299" r:id="rId18"/>
    <p:sldId id="301" r:id="rId19"/>
    <p:sldId id="303" r:id="rId20"/>
    <p:sldId id="300" r:id="rId21"/>
    <p:sldId id="302" r:id="rId2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71" autoAdjust="0"/>
  </p:normalViewPr>
  <p:slideViewPr>
    <p:cSldViewPr>
      <p:cViewPr varScale="1">
        <p:scale>
          <a:sx n="94" d="100"/>
          <a:sy n="94" d="100"/>
        </p:scale>
        <p:origin x="-1192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2.xml"/><Relationship Id="rId24" Type="http://schemas.openxmlformats.org/officeDocument/2006/relationships/presProps" Target="presProp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printerSettings" Target="printerSettings/printerSettings1.bin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2D8EA-B937-414C-BAC1-6552DA29CE55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20376935-8CDA-4144-8DAD-56726210279A}">
      <dgm:prSet phldrT="[Text]"/>
      <dgm:spPr/>
      <dgm:t>
        <a:bodyPr/>
        <a:lstStyle/>
        <a:p>
          <a:r>
            <a:rPr lang="en-US" dirty="0" err="1" smtClean="0">
              <a:latin typeface="Calisto MT"/>
              <a:cs typeface="Calisto MT"/>
            </a:rPr>
            <a:t>Tús</a:t>
          </a:r>
          <a:endParaRPr lang="en-US" dirty="0">
            <a:latin typeface="Calisto MT"/>
            <a:cs typeface="Calisto MT"/>
          </a:endParaRPr>
        </a:p>
      </dgm:t>
    </dgm:pt>
    <dgm:pt modelId="{3F7A84C6-49E7-3642-81E7-F681066D4165}" type="parTrans" cxnId="{F67E3D9F-F6EE-D648-BFEE-A717F554CEC1}">
      <dgm:prSet/>
      <dgm:spPr/>
      <dgm:t>
        <a:bodyPr/>
        <a:lstStyle/>
        <a:p>
          <a:endParaRPr lang="en-US"/>
        </a:p>
      </dgm:t>
    </dgm:pt>
    <dgm:pt modelId="{BF887720-1B4D-C341-965C-7D1C0834E6D5}" type="sibTrans" cxnId="{F67E3D9F-F6EE-D648-BFEE-A717F554CEC1}">
      <dgm:prSet/>
      <dgm:spPr/>
      <dgm:t>
        <a:bodyPr/>
        <a:lstStyle/>
        <a:p>
          <a:endParaRPr lang="en-US"/>
        </a:p>
      </dgm:t>
    </dgm:pt>
    <dgm:pt modelId="{F8527669-355C-6144-993F-941FA1F4842A}">
      <dgm:prSet phldrT="[Text]"/>
      <dgm:spPr/>
      <dgm:t>
        <a:bodyPr/>
        <a:lstStyle/>
        <a:p>
          <a:r>
            <a:rPr lang="en-US" dirty="0" err="1" smtClean="0">
              <a:latin typeface="Calisto MT"/>
              <a:cs typeface="Calisto MT"/>
            </a:rPr>
            <a:t>Lár</a:t>
          </a:r>
          <a:endParaRPr lang="en-US" dirty="0">
            <a:latin typeface="Calisto MT"/>
            <a:cs typeface="Calisto MT"/>
          </a:endParaRPr>
        </a:p>
      </dgm:t>
    </dgm:pt>
    <dgm:pt modelId="{E8108683-22F2-B345-A299-7880867F291E}" type="parTrans" cxnId="{80D8341F-0411-2F4E-8412-E2E3B7354689}">
      <dgm:prSet/>
      <dgm:spPr/>
      <dgm:t>
        <a:bodyPr/>
        <a:lstStyle/>
        <a:p>
          <a:endParaRPr lang="en-US"/>
        </a:p>
      </dgm:t>
    </dgm:pt>
    <dgm:pt modelId="{FF84A533-1EF1-9E4D-8680-A91FDEAD8827}" type="sibTrans" cxnId="{80D8341F-0411-2F4E-8412-E2E3B7354689}">
      <dgm:prSet/>
      <dgm:spPr/>
      <dgm:t>
        <a:bodyPr/>
        <a:lstStyle/>
        <a:p>
          <a:endParaRPr lang="en-US"/>
        </a:p>
      </dgm:t>
    </dgm:pt>
    <dgm:pt modelId="{EC830F45-15C5-724B-97E9-E973B0129D00}">
      <dgm:prSet phldrT="[Text]"/>
      <dgm:spPr/>
      <dgm:t>
        <a:bodyPr/>
        <a:lstStyle/>
        <a:p>
          <a:r>
            <a:rPr lang="en-US" dirty="0" err="1" smtClean="0">
              <a:latin typeface="Calisto MT"/>
              <a:cs typeface="Calisto MT"/>
            </a:rPr>
            <a:t>Críoch</a:t>
          </a:r>
          <a:endParaRPr lang="en-US" dirty="0">
            <a:latin typeface="Calisto MT"/>
            <a:cs typeface="Calisto MT"/>
          </a:endParaRPr>
        </a:p>
      </dgm:t>
    </dgm:pt>
    <dgm:pt modelId="{7E4D0D7F-90A7-0A4C-92CD-8EB7FDBA6F65}" type="parTrans" cxnId="{7961A5F9-50AB-744A-93DC-A21C0C60ADBB}">
      <dgm:prSet/>
      <dgm:spPr/>
      <dgm:t>
        <a:bodyPr/>
        <a:lstStyle/>
        <a:p>
          <a:endParaRPr lang="en-US"/>
        </a:p>
      </dgm:t>
    </dgm:pt>
    <dgm:pt modelId="{966F59C8-7B59-8E49-8E89-E5464079595C}" type="sibTrans" cxnId="{7961A5F9-50AB-744A-93DC-A21C0C60ADBB}">
      <dgm:prSet/>
      <dgm:spPr/>
      <dgm:t>
        <a:bodyPr/>
        <a:lstStyle/>
        <a:p>
          <a:endParaRPr lang="en-US"/>
        </a:p>
      </dgm:t>
    </dgm:pt>
    <dgm:pt modelId="{E0978281-E126-4E41-A198-73750C28CF7A}" type="pres">
      <dgm:prSet presAssocID="{F1A2D8EA-B937-414C-BAC1-6552DA29CE55}" presName="Name0" presStyleCnt="0">
        <dgm:presLayoutVars>
          <dgm:dir/>
          <dgm:animLvl val="lvl"/>
          <dgm:resizeHandles val="exact"/>
        </dgm:presLayoutVars>
      </dgm:prSet>
      <dgm:spPr/>
    </dgm:pt>
    <dgm:pt modelId="{81C97268-E99D-F344-AE15-740BE68FBA52}" type="pres">
      <dgm:prSet presAssocID="{F8527669-355C-6144-993F-941FA1F4842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15F4A-7E94-8847-927A-F9E136F875D1}" type="pres">
      <dgm:prSet presAssocID="{FF84A533-1EF1-9E4D-8680-A91FDEAD8827}" presName="parTxOnlySpace" presStyleCnt="0"/>
      <dgm:spPr/>
    </dgm:pt>
    <dgm:pt modelId="{75EA0707-7E0F-DD4E-B7C8-589479C8EBB2}" type="pres">
      <dgm:prSet presAssocID="{20376935-8CDA-4144-8DAD-56726210279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095DD-D540-324C-A74E-E52C333D2C68}" type="pres">
      <dgm:prSet presAssocID="{BF887720-1B4D-C341-965C-7D1C0834E6D5}" presName="parTxOnlySpace" presStyleCnt="0"/>
      <dgm:spPr/>
    </dgm:pt>
    <dgm:pt modelId="{47E59A8C-80B1-3946-805C-4D0F7E5857BD}" type="pres">
      <dgm:prSet presAssocID="{EC830F45-15C5-724B-97E9-E973B0129D0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09332-2EC5-BF48-99C0-0E8FE778B5C0}" type="presOf" srcId="{F8527669-355C-6144-993F-941FA1F4842A}" destId="{81C97268-E99D-F344-AE15-740BE68FBA52}" srcOrd="0" destOrd="0" presId="urn:microsoft.com/office/officeart/2005/8/layout/chevron1"/>
    <dgm:cxn modelId="{80D8341F-0411-2F4E-8412-E2E3B7354689}" srcId="{F1A2D8EA-B937-414C-BAC1-6552DA29CE55}" destId="{F8527669-355C-6144-993F-941FA1F4842A}" srcOrd="0" destOrd="0" parTransId="{E8108683-22F2-B345-A299-7880867F291E}" sibTransId="{FF84A533-1EF1-9E4D-8680-A91FDEAD8827}"/>
    <dgm:cxn modelId="{25F7C3C5-529F-2142-A12B-B0DE9F87DFEF}" type="presOf" srcId="{F1A2D8EA-B937-414C-BAC1-6552DA29CE55}" destId="{E0978281-E126-4E41-A198-73750C28CF7A}" srcOrd="0" destOrd="0" presId="urn:microsoft.com/office/officeart/2005/8/layout/chevron1"/>
    <dgm:cxn modelId="{C8386BC3-FD4E-344F-B45D-666FBAC8C2B2}" type="presOf" srcId="{EC830F45-15C5-724B-97E9-E973B0129D00}" destId="{47E59A8C-80B1-3946-805C-4D0F7E5857BD}" srcOrd="0" destOrd="0" presId="urn:microsoft.com/office/officeart/2005/8/layout/chevron1"/>
    <dgm:cxn modelId="{F67E3D9F-F6EE-D648-BFEE-A717F554CEC1}" srcId="{F1A2D8EA-B937-414C-BAC1-6552DA29CE55}" destId="{20376935-8CDA-4144-8DAD-56726210279A}" srcOrd="1" destOrd="0" parTransId="{3F7A84C6-49E7-3642-81E7-F681066D4165}" sibTransId="{BF887720-1B4D-C341-965C-7D1C0834E6D5}"/>
    <dgm:cxn modelId="{7961A5F9-50AB-744A-93DC-A21C0C60ADBB}" srcId="{F1A2D8EA-B937-414C-BAC1-6552DA29CE55}" destId="{EC830F45-15C5-724B-97E9-E973B0129D00}" srcOrd="2" destOrd="0" parTransId="{7E4D0D7F-90A7-0A4C-92CD-8EB7FDBA6F65}" sibTransId="{966F59C8-7B59-8E49-8E89-E5464079595C}"/>
    <dgm:cxn modelId="{CE13DAF8-B328-6043-B8D3-6B96539D7C25}" type="presOf" srcId="{20376935-8CDA-4144-8DAD-56726210279A}" destId="{75EA0707-7E0F-DD4E-B7C8-589479C8EBB2}" srcOrd="0" destOrd="0" presId="urn:microsoft.com/office/officeart/2005/8/layout/chevron1"/>
    <dgm:cxn modelId="{C1D1568C-2A98-E84A-82F2-92C3C729B756}" type="presParOf" srcId="{E0978281-E126-4E41-A198-73750C28CF7A}" destId="{81C97268-E99D-F344-AE15-740BE68FBA52}" srcOrd="0" destOrd="0" presId="urn:microsoft.com/office/officeart/2005/8/layout/chevron1"/>
    <dgm:cxn modelId="{F86147B2-67AE-C44E-A93E-DC5E9E07C954}" type="presParOf" srcId="{E0978281-E126-4E41-A198-73750C28CF7A}" destId="{28D15F4A-7E94-8847-927A-F9E136F875D1}" srcOrd="1" destOrd="0" presId="urn:microsoft.com/office/officeart/2005/8/layout/chevron1"/>
    <dgm:cxn modelId="{B25D281F-2ABA-0349-895F-B8DEBC0A862D}" type="presParOf" srcId="{E0978281-E126-4E41-A198-73750C28CF7A}" destId="{75EA0707-7E0F-DD4E-B7C8-589479C8EBB2}" srcOrd="2" destOrd="0" presId="urn:microsoft.com/office/officeart/2005/8/layout/chevron1"/>
    <dgm:cxn modelId="{773E5BD2-0BB3-1744-9235-E98910CC72CC}" type="presParOf" srcId="{E0978281-E126-4E41-A198-73750C28CF7A}" destId="{D12095DD-D540-324C-A74E-E52C333D2C68}" srcOrd="3" destOrd="0" presId="urn:microsoft.com/office/officeart/2005/8/layout/chevron1"/>
    <dgm:cxn modelId="{B09C4F06-51B0-504C-9D62-01798851F518}" type="presParOf" srcId="{E0978281-E126-4E41-A198-73750C28CF7A}" destId="{47E59A8C-80B1-3946-805C-4D0F7E5857B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97268-E99D-F344-AE15-740BE68FBA52}">
      <dsp:nvSpPr>
        <dsp:cNvPr id="0" name=""/>
        <dsp:cNvSpPr/>
      </dsp:nvSpPr>
      <dsp:spPr>
        <a:xfrm>
          <a:off x="2224" y="1896474"/>
          <a:ext cx="2709625" cy="10838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latin typeface="Calisto MT"/>
              <a:cs typeface="Calisto MT"/>
            </a:rPr>
            <a:t>Lár</a:t>
          </a:r>
          <a:endParaRPr lang="en-US" sz="3800" kern="1200" dirty="0">
            <a:latin typeface="Calisto MT"/>
            <a:cs typeface="Calisto MT"/>
          </a:endParaRPr>
        </a:p>
      </dsp:txBody>
      <dsp:txXfrm>
        <a:off x="544149" y="1896474"/>
        <a:ext cx="1625775" cy="1083850"/>
      </dsp:txXfrm>
    </dsp:sp>
    <dsp:sp modelId="{75EA0707-7E0F-DD4E-B7C8-589479C8EBB2}">
      <dsp:nvSpPr>
        <dsp:cNvPr id="0" name=""/>
        <dsp:cNvSpPr/>
      </dsp:nvSpPr>
      <dsp:spPr>
        <a:xfrm>
          <a:off x="2440887" y="1896474"/>
          <a:ext cx="2709625" cy="10838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latin typeface="Calisto MT"/>
              <a:cs typeface="Calisto MT"/>
            </a:rPr>
            <a:t>Tús</a:t>
          </a:r>
          <a:endParaRPr lang="en-US" sz="3800" kern="1200" dirty="0">
            <a:latin typeface="Calisto MT"/>
            <a:cs typeface="Calisto MT"/>
          </a:endParaRPr>
        </a:p>
      </dsp:txBody>
      <dsp:txXfrm>
        <a:off x="2982812" y="1896474"/>
        <a:ext cx="1625775" cy="1083850"/>
      </dsp:txXfrm>
    </dsp:sp>
    <dsp:sp modelId="{47E59A8C-80B1-3946-805C-4D0F7E5857BD}">
      <dsp:nvSpPr>
        <dsp:cNvPr id="0" name=""/>
        <dsp:cNvSpPr/>
      </dsp:nvSpPr>
      <dsp:spPr>
        <a:xfrm>
          <a:off x="4879550" y="1896474"/>
          <a:ext cx="2709625" cy="10838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latin typeface="Calisto MT"/>
              <a:cs typeface="Calisto MT"/>
            </a:rPr>
            <a:t>Críoch</a:t>
          </a:r>
          <a:endParaRPr lang="en-US" sz="3800" kern="1200" dirty="0">
            <a:latin typeface="Calisto MT"/>
            <a:cs typeface="Calisto MT"/>
          </a:endParaRPr>
        </a:p>
      </dsp:txBody>
      <dsp:txXfrm>
        <a:off x="5421475" y="1896474"/>
        <a:ext cx="1625775" cy="1083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18/10/15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18/10/15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18/10/15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18/10/15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18/10/15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493" y="1740019"/>
            <a:ext cx="8281012" cy="345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7939" y="2572024"/>
            <a:ext cx="7748120" cy="1542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18/10/15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0.jp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685368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cap="small" dirty="0" err="1" smtClean="0">
                <a:latin typeface="Calisto MT"/>
                <a:cs typeface="Calisto MT"/>
              </a:rPr>
              <a:t>Lá</a:t>
            </a:r>
            <a:r>
              <a:rPr lang="en-GB" sz="3600" b="1" cap="small" dirty="0" smtClean="0">
                <a:latin typeface="Calisto MT"/>
                <a:cs typeface="Calisto MT"/>
              </a:rPr>
              <a:t> </a:t>
            </a:r>
            <a:r>
              <a:rPr lang="en-GB" sz="3600" b="1" cap="small" dirty="0" err="1" smtClean="0">
                <a:latin typeface="Calisto MT"/>
                <a:cs typeface="Calisto MT"/>
              </a:rPr>
              <a:t>Scannánaíochta</a:t>
            </a:r>
            <a:r>
              <a:rPr lang="en-GB" sz="3600" b="1" cap="small" dirty="0">
                <a:latin typeface="Calisto MT"/>
                <a:cs typeface="Calisto MT"/>
              </a:rPr>
              <a:t> </a:t>
            </a:r>
            <a:endParaRPr lang="en-GB" sz="3600" b="1" cap="small" dirty="0" smtClean="0">
              <a:latin typeface="Calisto MT"/>
              <a:cs typeface="Calisto MT"/>
            </a:endParaRPr>
          </a:p>
          <a:p>
            <a:pPr algn="ctr"/>
            <a:r>
              <a:rPr lang="en-GB" sz="3600" b="1" cap="small" dirty="0" smtClean="0">
                <a:latin typeface="Calisto MT"/>
                <a:cs typeface="Calisto MT"/>
              </a:rPr>
              <a:t>NICILT </a:t>
            </a:r>
            <a:r>
              <a:rPr lang="en-GB" sz="3600" b="1" cap="small" dirty="0">
                <a:latin typeface="Calisto MT"/>
                <a:cs typeface="Calisto MT"/>
              </a:rPr>
              <a:t>2015</a:t>
            </a:r>
            <a:br>
              <a:rPr lang="en-GB" sz="3600" b="1" cap="small" dirty="0">
                <a:latin typeface="Calisto MT"/>
                <a:cs typeface="Calisto MT"/>
              </a:rPr>
            </a:br>
            <a:r>
              <a:rPr lang="en-GB" sz="3200" b="1" cap="small" dirty="0" smtClean="0">
                <a:latin typeface="Calisto MT"/>
                <a:cs typeface="Calisto MT"/>
              </a:rPr>
              <a:t>An </a:t>
            </a:r>
            <a:r>
              <a:rPr lang="en-GB" sz="3200" b="1" cap="small" dirty="0" err="1" smtClean="0">
                <a:latin typeface="Calisto MT"/>
                <a:cs typeface="Calisto MT"/>
              </a:rPr>
              <a:t>Gearrscannán</a:t>
            </a:r>
            <a:r>
              <a:rPr lang="en-GB" sz="3200" b="1" cap="small" dirty="0" smtClean="0">
                <a:latin typeface="Calisto MT"/>
                <a:cs typeface="Calisto MT"/>
              </a:rPr>
              <a:t>: </a:t>
            </a:r>
            <a:r>
              <a:rPr lang="en-US" sz="3200" b="1" i="1" cap="small" dirty="0" err="1" smtClean="0">
                <a:latin typeface="Calisto MT"/>
                <a:cs typeface="Calisto MT"/>
              </a:rPr>
              <a:t>Rúbaí</a:t>
            </a:r>
            <a:r>
              <a:rPr lang="en-US" sz="3200" b="1" cap="small" dirty="0" smtClean="0">
                <a:latin typeface="Calisto MT"/>
                <a:cs typeface="Calisto MT"/>
              </a:rPr>
              <a:t> </a:t>
            </a:r>
            <a:r>
              <a:rPr lang="en-US" sz="3200" b="1" cap="small" dirty="0" err="1" smtClean="0">
                <a:latin typeface="Calisto MT"/>
                <a:cs typeface="Calisto MT"/>
              </a:rPr>
              <a:t>agus</a:t>
            </a:r>
            <a:r>
              <a:rPr lang="en-US" sz="3200" b="1" cap="small" dirty="0" smtClean="0">
                <a:latin typeface="Calisto MT"/>
                <a:cs typeface="Calisto MT"/>
              </a:rPr>
              <a:t> </a:t>
            </a:r>
            <a:r>
              <a:rPr lang="en-US" sz="3200" b="1" i="1" cap="small" dirty="0" err="1" smtClean="0">
                <a:latin typeface="Calisto MT"/>
                <a:cs typeface="Calisto MT"/>
              </a:rPr>
              <a:t>Asal</a:t>
            </a:r>
            <a:endParaRPr lang="en-US" sz="3200" b="1" i="1" cap="small" dirty="0" smtClean="0">
              <a:latin typeface="Calisto MT"/>
              <a:cs typeface="Calisto MT"/>
            </a:endParaRPr>
          </a:p>
          <a:p>
            <a:pPr algn="ctr"/>
            <a:endParaRPr lang="en-US" sz="4000" b="1" cap="small" dirty="0">
              <a:latin typeface="Calisto MT"/>
              <a:cs typeface="Calisto M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40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RÚBAÍ</a:t>
            </a:r>
            <a:endParaRPr sz="40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pic>
        <p:nvPicPr>
          <p:cNvPr id="3" name="Picture 2" descr="Rúbaí-POster-15-SEPTEMBER-20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69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0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36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Carachtair agus Téama</a:t>
            </a: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pic>
        <p:nvPicPr>
          <p:cNvPr id="3" name="Picture 2" descr="da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8800"/>
            <a:ext cx="2667000" cy="2667000"/>
          </a:xfrm>
          <a:prstGeom prst="rect">
            <a:avLst/>
          </a:prstGeom>
        </p:spPr>
      </p:pic>
      <p:pic>
        <p:nvPicPr>
          <p:cNvPr id="7" name="Picture 6" descr="dhdb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259080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800600"/>
            <a:ext cx="4868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sto MT"/>
                <a:cs typeface="Calisto MT"/>
              </a:rPr>
              <a:t>	  	An </a:t>
            </a:r>
            <a:r>
              <a:rPr lang="en-US" sz="3200" b="1" dirty="0" err="1" smtClean="0">
                <a:latin typeface="Calisto MT"/>
                <a:cs typeface="Calisto MT"/>
              </a:rPr>
              <a:t>Páiste</a:t>
            </a:r>
            <a:endParaRPr lang="en-US" sz="3200" b="1" dirty="0" smtClean="0">
              <a:latin typeface="Calisto MT"/>
              <a:cs typeface="Calisto MT"/>
            </a:endParaRPr>
          </a:p>
          <a:p>
            <a:r>
              <a:rPr lang="en-US" sz="3200" b="1" i="1" dirty="0" smtClean="0">
                <a:latin typeface="Calisto MT"/>
                <a:cs typeface="Calisto MT"/>
              </a:rPr>
              <a:t>An </a:t>
            </a:r>
            <a:r>
              <a:rPr lang="en-US" sz="3200" b="1" i="1" dirty="0" err="1" smtClean="0">
                <a:latin typeface="Calisto MT"/>
                <a:cs typeface="Calisto MT"/>
              </a:rPr>
              <a:t>Príomhcharachtar</a:t>
            </a:r>
            <a:endParaRPr lang="en-US" sz="3200" b="1" i="1" dirty="0">
              <a:latin typeface="Calisto MT"/>
              <a:cs typeface="Calisto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8006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sto MT"/>
                <a:cs typeface="Calisto MT"/>
              </a:rPr>
              <a:t>	An </a:t>
            </a:r>
            <a:r>
              <a:rPr lang="en-US" sz="3200" b="1" dirty="0" err="1" smtClean="0">
                <a:latin typeface="Calisto MT"/>
                <a:cs typeface="Calisto MT"/>
              </a:rPr>
              <a:t>Múinteoir</a:t>
            </a:r>
            <a:endParaRPr lang="en-US" sz="3200" b="1" dirty="0" smtClean="0">
              <a:latin typeface="Calisto MT"/>
              <a:cs typeface="Calisto MT"/>
            </a:endParaRPr>
          </a:p>
          <a:p>
            <a:r>
              <a:rPr lang="en-US" sz="3200" b="1" i="1" dirty="0" smtClean="0">
                <a:latin typeface="Calisto MT"/>
                <a:cs typeface="Calisto MT"/>
              </a:rPr>
              <a:t>  An </a:t>
            </a:r>
            <a:r>
              <a:rPr lang="en-US" sz="3200" b="1" i="1" dirty="0" err="1" smtClean="0">
                <a:latin typeface="Calisto MT"/>
                <a:cs typeface="Calisto MT"/>
              </a:rPr>
              <a:t>Céile</a:t>
            </a:r>
            <a:r>
              <a:rPr lang="en-US" sz="3200" b="1" i="1" dirty="0" smtClean="0">
                <a:latin typeface="Calisto MT"/>
                <a:cs typeface="Calisto MT"/>
              </a:rPr>
              <a:t> </a:t>
            </a:r>
            <a:r>
              <a:rPr lang="en-US" sz="3200" b="1" i="1" dirty="0" err="1" smtClean="0">
                <a:latin typeface="Calisto MT"/>
                <a:cs typeface="Calisto MT"/>
              </a:rPr>
              <a:t>Comhraic</a:t>
            </a:r>
            <a:endParaRPr lang="en-US" sz="3200" b="1" i="1" dirty="0">
              <a:latin typeface="Calisto MT"/>
              <a:cs typeface="Calisto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2971800"/>
            <a:ext cx="107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sto MT"/>
                <a:cs typeface="Calisto MT"/>
              </a:rPr>
              <a:t>VS</a:t>
            </a:r>
            <a:endParaRPr lang="en-US" sz="3600" b="1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07390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36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Carachtair agus Téama</a:t>
            </a: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76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listo MT"/>
                <a:cs typeface="Calisto MT"/>
              </a:rPr>
              <a:t>Mioncharachtair</a:t>
            </a:r>
            <a:endParaRPr lang="en-US" sz="3200" b="1" dirty="0" smtClean="0">
              <a:latin typeface="Calisto MT"/>
              <a:cs typeface="Calisto MT"/>
            </a:endParaRPr>
          </a:p>
          <a:p>
            <a:endParaRPr lang="en-US" sz="3200" dirty="0">
              <a:latin typeface="Calisto MT"/>
              <a:cs typeface="Calisto MT"/>
            </a:endParaRPr>
          </a:p>
        </p:txBody>
      </p:sp>
      <p:pic>
        <p:nvPicPr>
          <p:cNvPr id="3" name="Picture 2" descr="pre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90800"/>
            <a:ext cx="2743200" cy="3073342"/>
          </a:xfrm>
          <a:prstGeom prst="rect">
            <a:avLst/>
          </a:prstGeom>
        </p:spPr>
      </p:pic>
      <p:pic>
        <p:nvPicPr>
          <p:cNvPr id="4" name="Picture 3" descr="Grain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0800"/>
            <a:ext cx="281864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867400"/>
            <a:ext cx="25571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sto MT"/>
                <a:cs typeface="Calisto MT"/>
              </a:rPr>
              <a:t>An </a:t>
            </a:r>
            <a:r>
              <a:rPr lang="en-US" sz="3200" b="1" dirty="0" err="1" smtClean="0">
                <a:latin typeface="Calisto MT"/>
                <a:cs typeface="Calisto MT"/>
              </a:rPr>
              <a:t>Mháthair</a:t>
            </a:r>
            <a:endParaRPr lang="en-US" sz="3200" b="1" dirty="0">
              <a:latin typeface="Calisto MT"/>
              <a:cs typeface="Calisto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867400"/>
            <a:ext cx="19928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sto MT"/>
                <a:cs typeface="Calisto MT"/>
              </a:rPr>
              <a:t>An </a:t>
            </a:r>
            <a:r>
              <a:rPr lang="en-US" sz="3200" b="1" dirty="0" err="1" smtClean="0">
                <a:latin typeface="Calisto MT"/>
                <a:cs typeface="Calisto MT"/>
              </a:rPr>
              <a:t>Sagart</a:t>
            </a:r>
            <a:endParaRPr lang="en-US" sz="3200" b="1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95906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36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Carachtair agus Téama</a:t>
            </a: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pic>
        <p:nvPicPr>
          <p:cNvPr id="3" name="Picture 2" descr="da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1371600" cy="1447800"/>
          </a:xfrm>
          <a:prstGeom prst="rect">
            <a:avLst/>
          </a:prstGeom>
        </p:spPr>
      </p:pic>
      <p:pic>
        <p:nvPicPr>
          <p:cNvPr id="7" name="Picture 6" descr="dhdb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259080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800600"/>
            <a:ext cx="4868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sto MT"/>
                <a:cs typeface="Calisto MT"/>
              </a:rPr>
              <a:t>	  	An </a:t>
            </a:r>
            <a:r>
              <a:rPr lang="en-US" sz="3200" b="1" dirty="0" err="1" smtClean="0">
                <a:latin typeface="Calisto MT"/>
                <a:cs typeface="Calisto MT"/>
              </a:rPr>
              <a:t>Páiste</a:t>
            </a:r>
            <a:endParaRPr lang="en-US" sz="3200" b="1" dirty="0" smtClean="0">
              <a:latin typeface="Calisto MT"/>
              <a:cs typeface="Calisto MT"/>
            </a:endParaRPr>
          </a:p>
          <a:p>
            <a:r>
              <a:rPr lang="en-US" sz="3200" b="1" i="1" dirty="0" smtClean="0">
                <a:latin typeface="Calisto MT"/>
                <a:cs typeface="Calisto MT"/>
              </a:rPr>
              <a:t>An </a:t>
            </a:r>
            <a:r>
              <a:rPr lang="en-US" sz="3200" b="1" i="1" dirty="0" err="1" smtClean="0">
                <a:latin typeface="Calisto MT"/>
                <a:cs typeface="Calisto MT"/>
              </a:rPr>
              <a:t>Príomhcharachtar</a:t>
            </a:r>
            <a:endParaRPr lang="en-US" sz="3200" b="1" i="1" dirty="0">
              <a:latin typeface="Calisto MT"/>
              <a:cs typeface="Calisto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752600"/>
            <a:ext cx="236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sto MT"/>
                <a:cs typeface="Calisto MT"/>
              </a:rPr>
              <a:t> </a:t>
            </a:r>
            <a:r>
              <a:rPr lang="en-US" sz="3200" b="1" dirty="0" smtClean="0">
                <a:latin typeface="Calisto MT"/>
                <a:cs typeface="Calisto MT"/>
              </a:rPr>
              <a:t>  </a:t>
            </a:r>
            <a:r>
              <a:rPr lang="en-US" sz="2000" b="1" dirty="0" smtClean="0">
                <a:latin typeface="Calisto MT"/>
                <a:cs typeface="Calisto MT"/>
              </a:rPr>
              <a:t>An </a:t>
            </a:r>
            <a:r>
              <a:rPr lang="en-US" sz="2000" b="1" dirty="0" err="1" smtClean="0">
                <a:latin typeface="Calisto MT"/>
                <a:cs typeface="Calisto MT"/>
              </a:rPr>
              <a:t>Múinteoir</a:t>
            </a:r>
            <a:endParaRPr lang="en-US" sz="2000" b="1" dirty="0" smtClean="0">
              <a:latin typeface="Calisto MT"/>
              <a:cs typeface="Calisto MT"/>
            </a:endParaRPr>
          </a:p>
          <a:p>
            <a:r>
              <a:rPr lang="en-US" sz="2000" b="1" i="1" dirty="0" smtClean="0">
                <a:latin typeface="Calisto MT"/>
                <a:cs typeface="Calisto MT"/>
              </a:rPr>
              <a:t>  An </a:t>
            </a:r>
            <a:r>
              <a:rPr lang="en-US" sz="2000" b="1" i="1" dirty="0" err="1" smtClean="0">
                <a:latin typeface="Calisto MT"/>
                <a:cs typeface="Calisto MT"/>
              </a:rPr>
              <a:t>Céile</a:t>
            </a:r>
            <a:r>
              <a:rPr lang="en-US" sz="2000" b="1" i="1" dirty="0" smtClean="0">
                <a:latin typeface="Calisto MT"/>
                <a:cs typeface="Calisto MT"/>
              </a:rPr>
              <a:t> </a:t>
            </a:r>
            <a:r>
              <a:rPr lang="en-US" sz="2000" b="1" i="1" dirty="0" err="1" smtClean="0">
                <a:latin typeface="Calisto MT"/>
                <a:cs typeface="Calisto MT"/>
              </a:rPr>
              <a:t>Comhraic</a:t>
            </a:r>
            <a:endParaRPr lang="en-US" sz="2000" b="1" i="1" dirty="0">
              <a:latin typeface="Calisto MT"/>
              <a:cs typeface="Calisto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2971800"/>
            <a:ext cx="107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sto MT"/>
                <a:cs typeface="Calisto MT"/>
              </a:rPr>
              <a:t>VS</a:t>
            </a:r>
            <a:endParaRPr lang="en-US" sz="3600" b="1" dirty="0">
              <a:latin typeface="Calisto MT"/>
              <a:cs typeface="Calisto MT"/>
            </a:endParaRPr>
          </a:p>
        </p:txBody>
      </p:sp>
      <p:pic>
        <p:nvPicPr>
          <p:cNvPr id="11" name="Picture 10" descr="Grain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00400"/>
            <a:ext cx="1371600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3200" y="3505200"/>
            <a:ext cx="236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sto MT"/>
                <a:cs typeface="Calisto MT"/>
              </a:rPr>
              <a:t> </a:t>
            </a:r>
            <a:r>
              <a:rPr lang="en-US" sz="3200" b="1" dirty="0" smtClean="0">
                <a:latin typeface="Calisto MT"/>
                <a:cs typeface="Calisto MT"/>
              </a:rPr>
              <a:t>  </a:t>
            </a:r>
            <a:r>
              <a:rPr lang="en-US" sz="2000" b="1" dirty="0" smtClean="0">
                <a:latin typeface="Calisto MT"/>
                <a:cs typeface="Calisto MT"/>
              </a:rPr>
              <a:t>An </a:t>
            </a:r>
            <a:r>
              <a:rPr lang="en-US" sz="2000" b="1" dirty="0" err="1" smtClean="0">
                <a:latin typeface="Calisto MT"/>
                <a:cs typeface="Calisto MT"/>
              </a:rPr>
              <a:t>Mháthair</a:t>
            </a:r>
            <a:endParaRPr lang="en-US" sz="2000" b="1" dirty="0" smtClean="0">
              <a:latin typeface="Calisto MT"/>
              <a:cs typeface="Calisto MT"/>
            </a:endParaRPr>
          </a:p>
          <a:p>
            <a:r>
              <a:rPr lang="en-US" sz="2000" b="1" i="1" dirty="0" smtClean="0">
                <a:latin typeface="Calisto MT"/>
                <a:cs typeface="Calisto MT"/>
              </a:rPr>
              <a:t>  </a:t>
            </a:r>
            <a:endParaRPr lang="en-US" sz="2000" b="1" i="1" dirty="0">
              <a:latin typeface="Calisto MT"/>
              <a:cs typeface="Calisto MT"/>
            </a:endParaRPr>
          </a:p>
        </p:txBody>
      </p:sp>
      <p:pic>
        <p:nvPicPr>
          <p:cNvPr id="13" name="Picture 12" descr="preis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029200"/>
            <a:ext cx="137160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0400" y="5562600"/>
            <a:ext cx="138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sto MT"/>
                <a:cs typeface="Calisto MT"/>
              </a:rPr>
              <a:t>An </a:t>
            </a:r>
            <a:r>
              <a:rPr lang="en-US" sz="2000" b="1" dirty="0" err="1" smtClean="0">
                <a:latin typeface="Calisto MT"/>
                <a:cs typeface="Calisto MT"/>
              </a:rPr>
              <a:t>Sagart</a:t>
            </a:r>
            <a:endParaRPr lang="en-US" sz="2000" b="1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09710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236" y="501531"/>
            <a:ext cx="632596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36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An Bhunchoimhlint</a:t>
            </a: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447800"/>
            <a:ext cx="4419600" cy="733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latin typeface="Calisto MT"/>
                <a:cs typeface="Calisto MT"/>
              </a:rPr>
              <a:t>An </a:t>
            </a:r>
            <a:r>
              <a:rPr lang="en-US" sz="3200" b="1" dirty="0" err="1" smtClean="0">
                <a:latin typeface="Calisto MT"/>
                <a:cs typeface="Calisto MT"/>
              </a:rPr>
              <a:t>duine</a:t>
            </a:r>
            <a:r>
              <a:rPr lang="en-US" sz="3200" b="1" dirty="0" smtClean="0">
                <a:latin typeface="Calisto MT"/>
                <a:cs typeface="Calisto MT"/>
              </a:rPr>
              <a:t> vs. an </a:t>
            </a:r>
            <a:r>
              <a:rPr lang="en-US" sz="3200" b="1" dirty="0" err="1" smtClean="0">
                <a:latin typeface="Calisto MT"/>
                <a:cs typeface="Calisto MT"/>
              </a:rPr>
              <a:t>tsochaí</a:t>
            </a:r>
            <a:endParaRPr lang="en-US" sz="3200" b="1" dirty="0" smtClean="0">
              <a:latin typeface="Calisto MT"/>
              <a:cs typeface="Calisto MT"/>
            </a:endParaRPr>
          </a:p>
          <a:p>
            <a:pPr>
              <a:lnSpc>
                <a:spcPct val="120000"/>
              </a:lnSpc>
            </a:pPr>
            <a:endParaRPr lang="en-US" sz="2800" b="1" dirty="0">
              <a:latin typeface="Calisto MT"/>
              <a:cs typeface="Calisto MT"/>
            </a:endParaRPr>
          </a:p>
          <a:p>
            <a:pPr>
              <a:lnSpc>
                <a:spcPct val="120000"/>
              </a:lnSpc>
            </a:pPr>
            <a:r>
              <a:rPr lang="en-US" sz="2800" b="1" cap="small" dirty="0" err="1" smtClean="0">
                <a:latin typeface="Calisto MT"/>
                <a:cs typeface="Calisto MT"/>
              </a:rPr>
              <a:t>Teoiric</a:t>
            </a:r>
            <a:r>
              <a:rPr lang="en-US" sz="2800" b="1" cap="small" dirty="0" smtClean="0">
                <a:latin typeface="Calisto MT"/>
                <a:cs typeface="Calisto MT"/>
              </a:rPr>
              <a:t> </a:t>
            </a:r>
            <a:r>
              <a:rPr lang="en-US" sz="2800" b="1" cap="small" dirty="0" err="1">
                <a:latin typeface="Calisto MT"/>
                <a:cs typeface="Calisto MT"/>
              </a:rPr>
              <a:t>na</a:t>
            </a:r>
            <a:r>
              <a:rPr lang="en-US" sz="2800" b="1" cap="small" dirty="0">
                <a:latin typeface="Calisto MT"/>
                <a:cs typeface="Calisto MT"/>
              </a:rPr>
              <a:t> </a:t>
            </a:r>
            <a:r>
              <a:rPr lang="en-US" sz="2800" b="1" cap="small" dirty="0" err="1">
                <a:latin typeface="Calisto MT"/>
                <a:cs typeface="Calisto MT"/>
              </a:rPr>
              <a:t>hÉabhlóide</a:t>
            </a:r>
            <a:r>
              <a:rPr lang="en-US" sz="2800" b="1" cap="small" dirty="0">
                <a:latin typeface="Calisto MT"/>
                <a:cs typeface="Calisto MT"/>
              </a:rPr>
              <a:t> </a:t>
            </a:r>
            <a:r>
              <a:rPr lang="en-US" sz="2800" b="1" dirty="0">
                <a:latin typeface="Calisto MT"/>
                <a:cs typeface="Calisto MT"/>
              </a:rPr>
              <a:t>(Charles </a:t>
            </a:r>
            <a:r>
              <a:rPr lang="en-US" sz="2800" b="1" dirty="0" smtClean="0">
                <a:latin typeface="Calisto MT"/>
                <a:cs typeface="Calisto MT"/>
              </a:rPr>
              <a:t>Darwin)</a:t>
            </a:r>
          </a:p>
          <a:p>
            <a:pPr>
              <a:lnSpc>
                <a:spcPct val="120000"/>
              </a:lnSpc>
            </a:pPr>
            <a:endParaRPr lang="en-US" sz="2800" b="1" dirty="0" smtClean="0">
              <a:latin typeface="Calisto MT"/>
              <a:cs typeface="Calisto MT"/>
            </a:endParaRPr>
          </a:p>
          <a:p>
            <a:pPr>
              <a:lnSpc>
                <a:spcPct val="120000"/>
              </a:lnSpc>
            </a:pPr>
            <a:r>
              <a:rPr lang="en-US" sz="2800" b="1" cap="small" dirty="0" smtClean="0">
                <a:latin typeface="Calisto MT"/>
                <a:cs typeface="Calisto MT"/>
              </a:rPr>
              <a:t>An </a:t>
            </a:r>
            <a:r>
              <a:rPr lang="en-US" sz="2800" b="1" cap="small" dirty="0" err="1" smtClean="0">
                <a:latin typeface="Calisto MT"/>
                <a:cs typeface="Calisto MT"/>
              </a:rPr>
              <a:t>Cruthaíochtachas</a:t>
            </a:r>
            <a:r>
              <a:rPr lang="en-US" sz="2800" b="1" cap="small" dirty="0" smtClean="0">
                <a:latin typeface="Calisto MT"/>
                <a:cs typeface="Calisto M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Calisto MT"/>
                <a:cs typeface="Calisto MT"/>
              </a:rPr>
              <a:t>(</a:t>
            </a:r>
            <a:r>
              <a:rPr lang="en-US" sz="2800" b="1" dirty="0" err="1" smtClean="0">
                <a:latin typeface="Calisto MT"/>
                <a:cs typeface="Calisto MT"/>
              </a:rPr>
              <a:t>Dia</a:t>
            </a:r>
            <a:r>
              <a:rPr lang="en-US" sz="2800" b="1" dirty="0" smtClean="0">
                <a:latin typeface="Calisto MT"/>
                <a:cs typeface="Calisto MT"/>
              </a:rPr>
              <a:t> a </a:t>
            </a:r>
            <a:r>
              <a:rPr lang="en-US" sz="2800" b="1" dirty="0" err="1" smtClean="0">
                <a:latin typeface="Calisto MT"/>
                <a:cs typeface="Calisto MT"/>
              </a:rPr>
              <a:t>chruthaigh</a:t>
            </a:r>
            <a:r>
              <a:rPr lang="en-US" sz="2800" b="1" dirty="0" smtClean="0">
                <a:latin typeface="Calisto MT"/>
                <a:cs typeface="Calisto MT"/>
              </a:rPr>
              <a:t> an </a:t>
            </a:r>
            <a:r>
              <a:rPr lang="en-US" sz="2800" b="1" dirty="0" err="1" smtClean="0">
                <a:latin typeface="Calisto MT"/>
                <a:cs typeface="Calisto MT"/>
              </a:rPr>
              <a:t>domhan</a:t>
            </a:r>
            <a:r>
              <a:rPr lang="en-US" sz="2800" b="1" dirty="0" smtClean="0">
                <a:latin typeface="Calisto MT"/>
                <a:cs typeface="Calisto MT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2600" b="1" dirty="0">
              <a:latin typeface="Calisto MT"/>
              <a:cs typeface="Calisto MT"/>
            </a:endParaRPr>
          </a:p>
          <a:p>
            <a:pPr>
              <a:lnSpc>
                <a:spcPct val="120000"/>
              </a:lnSpc>
            </a:pPr>
            <a:endParaRPr lang="en-US" sz="2600" b="1" dirty="0">
              <a:latin typeface="Calisto MT"/>
              <a:cs typeface="Calisto MT"/>
            </a:endParaRPr>
          </a:p>
          <a:p>
            <a:pPr>
              <a:lnSpc>
                <a:spcPct val="120000"/>
              </a:lnSpc>
            </a:pPr>
            <a:endParaRPr lang="en-US" sz="2600" b="1" dirty="0">
              <a:latin typeface="Calisto MT"/>
              <a:cs typeface="Calisto MT"/>
            </a:endParaRPr>
          </a:p>
          <a:p>
            <a:pPr>
              <a:lnSpc>
                <a:spcPct val="120000"/>
              </a:lnSpc>
            </a:pPr>
            <a:endParaRPr lang="en-US" sz="2600" b="1" dirty="0" smtClean="0">
              <a:latin typeface="Calisto MT"/>
              <a:cs typeface="Calisto MT"/>
            </a:endParaRPr>
          </a:p>
          <a:p>
            <a:pPr algn="ctr"/>
            <a:endParaRPr lang="en-US" sz="3600" b="1" dirty="0">
              <a:latin typeface="Calisto MT"/>
              <a:cs typeface="Calisto MT"/>
            </a:endParaRPr>
          </a:p>
          <a:p>
            <a:pPr algn="ctr"/>
            <a:endParaRPr lang="en-US" sz="3600" dirty="0">
              <a:latin typeface="Calisto MT"/>
              <a:cs typeface="Calisto MT"/>
            </a:endParaRPr>
          </a:p>
        </p:txBody>
      </p:sp>
      <p:pic>
        <p:nvPicPr>
          <p:cNvPr id="3" name="Picture 2" descr="evolution-620x4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3733800" cy="2209800"/>
          </a:xfrm>
          <a:prstGeom prst="rect">
            <a:avLst/>
          </a:prstGeom>
        </p:spPr>
      </p:pic>
      <p:pic>
        <p:nvPicPr>
          <p:cNvPr id="9" name="Picture 8" descr="1280px-Creación_de_Adán_(Miguel_Ángel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91000"/>
            <a:ext cx="3657600" cy="17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4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236" y="501531"/>
            <a:ext cx="632596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36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An Bhunchoimhlint</a:t>
            </a: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4648200" cy="585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cap="small" dirty="0" smtClean="0">
                <a:latin typeface="Calisto MT"/>
                <a:cs typeface="Calisto MT"/>
              </a:rPr>
              <a:t>An </a:t>
            </a:r>
            <a:r>
              <a:rPr lang="en-US" sz="2800" b="1" cap="small" dirty="0" err="1" smtClean="0">
                <a:latin typeface="Calisto MT"/>
                <a:cs typeface="Calisto MT"/>
              </a:rPr>
              <a:t>Dúlra</a:t>
            </a:r>
            <a:r>
              <a:rPr lang="en-US" sz="2800" b="1" dirty="0" smtClean="0">
                <a:latin typeface="Calisto MT"/>
                <a:cs typeface="Calisto MT"/>
              </a:rPr>
              <a:t>– </a:t>
            </a:r>
          </a:p>
          <a:p>
            <a:pPr>
              <a:lnSpc>
                <a:spcPct val="120000"/>
              </a:lnSpc>
            </a:pPr>
            <a:r>
              <a:rPr lang="en-US" sz="2800" b="1" dirty="0" err="1" smtClean="0">
                <a:latin typeface="Calisto MT"/>
                <a:cs typeface="Calisto MT"/>
              </a:rPr>
              <a:t>péisteanna</a:t>
            </a:r>
            <a:r>
              <a:rPr lang="en-US" sz="2800" b="1" dirty="0" smtClean="0">
                <a:latin typeface="Calisto MT"/>
                <a:cs typeface="Calisto MT"/>
              </a:rPr>
              <a:t>; </a:t>
            </a:r>
            <a:r>
              <a:rPr lang="en-US" sz="2800" b="1" dirty="0" err="1" smtClean="0">
                <a:latin typeface="Calisto MT"/>
                <a:cs typeface="Calisto MT"/>
              </a:rPr>
              <a:t>damhán</a:t>
            </a:r>
            <a:r>
              <a:rPr lang="en-US" sz="2800" b="1" dirty="0" smtClean="0">
                <a:latin typeface="Calisto MT"/>
                <a:cs typeface="Calisto MT"/>
              </a:rPr>
              <a:t> </a:t>
            </a:r>
            <a:r>
              <a:rPr lang="en-US" sz="2800" b="1" dirty="0" err="1" smtClean="0">
                <a:latin typeface="Calisto MT"/>
                <a:cs typeface="Calisto MT"/>
              </a:rPr>
              <a:t>alla</a:t>
            </a:r>
            <a:r>
              <a:rPr lang="en-US" sz="2800" b="1" dirty="0" smtClean="0">
                <a:latin typeface="Calisto MT"/>
                <a:cs typeface="Calisto MT"/>
              </a:rPr>
              <a:t>; </a:t>
            </a:r>
            <a:r>
              <a:rPr lang="en-US" sz="2800" b="1" dirty="0" err="1" smtClean="0">
                <a:latin typeface="Calisto MT"/>
                <a:cs typeface="Calisto MT"/>
              </a:rPr>
              <a:t>bláthanna</a:t>
            </a:r>
            <a:r>
              <a:rPr lang="en-US" sz="2800" b="1" dirty="0" smtClean="0">
                <a:latin typeface="Calisto MT"/>
                <a:cs typeface="Calisto MT"/>
              </a:rPr>
              <a:t>; Charles Darwin, </a:t>
            </a:r>
            <a:r>
              <a:rPr lang="en-US" sz="2800" b="1" dirty="0" err="1" smtClean="0">
                <a:latin typeface="Calisto MT"/>
                <a:cs typeface="Calisto MT"/>
              </a:rPr>
              <a:t>srl</a:t>
            </a:r>
            <a:r>
              <a:rPr lang="en-US" sz="2800" b="1" dirty="0" smtClean="0">
                <a:latin typeface="Calisto MT"/>
                <a:cs typeface="Calisto MT"/>
              </a:rPr>
              <a:t>.</a:t>
            </a:r>
            <a:endParaRPr lang="en-US" sz="2800" b="1" dirty="0">
              <a:latin typeface="Calisto MT"/>
              <a:cs typeface="Calisto MT"/>
            </a:endParaRPr>
          </a:p>
          <a:p>
            <a:pPr>
              <a:lnSpc>
                <a:spcPct val="120000"/>
              </a:lnSpc>
            </a:pPr>
            <a:endParaRPr lang="en-US" sz="2800" b="1" dirty="0">
              <a:latin typeface="Calisto MT"/>
              <a:cs typeface="Calisto MT"/>
            </a:endParaRPr>
          </a:p>
          <a:p>
            <a:pPr>
              <a:lnSpc>
                <a:spcPct val="120000"/>
              </a:lnSpc>
            </a:pPr>
            <a:r>
              <a:rPr lang="en-US" sz="2800" b="1" cap="small" dirty="0" err="1" smtClean="0">
                <a:latin typeface="Calisto MT"/>
                <a:cs typeface="Calisto MT"/>
              </a:rPr>
              <a:t>Siombailí</a:t>
            </a:r>
            <a:r>
              <a:rPr lang="en-US" sz="2800" b="1" cap="small" dirty="0" smtClean="0">
                <a:latin typeface="Calisto MT"/>
                <a:cs typeface="Calisto MT"/>
              </a:rPr>
              <a:t> </a:t>
            </a:r>
            <a:r>
              <a:rPr lang="en-US" sz="2800" b="1" cap="small" dirty="0" err="1" smtClean="0">
                <a:latin typeface="Calisto MT"/>
                <a:cs typeface="Calisto MT"/>
              </a:rPr>
              <a:t>reiligiúnacha</a:t>
            </a:r>
            <a:r>
              <a:rPr lang="en-US" sz="2800" b="1" dirty="0" smtClean="0">
                <a:latin typeface="Calisto MT"/>
                <a:cs typeface="Calisto MT"/>
              </a:rPr>
              <a:t>– an </a:t>
            </a:r>
            <a:r>
              <a:rPr lang="en-US" sz="2800" b="1" dirty="0" err="1" smtClean="0">
                <a:latin typeface="Calisto MT"/>
                <a:cs typeface="Calisto MT"/>
              </a:rPr>
              <a:t>paidrín</a:t>
            </a:r>
            <a:r>
              <a:rPr lang="en-US" sz="2800" b="1" dirty="0" smtClean="0">
                <a:latin typeface="Calisto MT"/>
                <a:cs typeface="Calisto MT"/>
              </a:rPr>
              <a:t>; </a:t>
            </a:r>
            <a:r>
              <a:rPr lang="en-US" sz="2800" b="1" dirty="0" err="1" smtClean="0">
                <a:latin typeface="Calisto MT"/>
                <a:cs typeface="Calisto MT"/>
              </a:rPr>
              <a:t>dealbha</a:t>
            </a:r>
            <a:r>
              <a:rPr lang="en-US" sz="2800" b="1" dirty="0" smtClean="0">
                <a:latin typeface="Calisto MT"/>
                <a:cs typeface="Calisto MT"/>
              </a:rPr>
              <a:t>; An </a:t>
            </a:r>
            <a:r>
              <a:rPr lang="en-US" sz="2800" b="1" dirty="0" err="1" smtClean="0">
                <a:latin typeface="Calisto MT"/>
                <a:cs typeface="Calisto MT"/>
              </a:rPr>
              <a:t>Mhaighdean</a:t>
            </a:r>
            <a:r>
              <a:rPr lang="en-US" sz="2800" b="1" dirty="0" smtClean="0">
                <a:latin typeface="Calisto MT"/>
                <a:cs typeface="Calisto MT"/>
              </a:rPr>
              <a:t> </a:t>
            </a:r>
            <a:r>
              <a:rPr lang="en-US" sz="2800" b="1" dirty="0" err="1" smtClean="0">
                <a:latin typeface="Calisto MT"/>
                <a:cs typeface="Calisto MT"/>
              </a:rPr>
              <a:t>Mhuire</a:t>
            </a:r>
            <a:r>
              <a:rPr lang="en-US" sz="2800" b="1" dirty="0" smtClean="0">
                <a:latin typeface="Calisto MT"/>
                <a:cs typeface="Calisto MT"/>
              </a:rPr>
              <a:t>; </a:t>
            </a:r>
            <a:r>
              <a:rPr lang="en-US" sz="2800" b="1" dirty="0" err="1" smtClean="0">
                <a:latin typeface="Calisto MT"/>
                <a:cs typeface="Calisto MT"/>
              </a:rPr>
              <a:t>Íosa</a:t>
            </a:r>
            <a:r>
              <a:rPr lang="en-US" sz="2800" b="1" dirty="0" smtClean="0">
                <a:latin typeface="Calisto MT"/>
                <a:cs typeface="Calisto MT"/>
              </a:rPr>
              <a:t> </a:t>
            </a:r>
            <a:r>
              <a:rPr lang="en-US" sz="2800" b="1" dirty="0" err="1" smtClean="0">
                <a:latin typeface="Calisto MT"/>
                <a:cs typeface="Calisto MT"/>
              </a:rPr>
              <a:t>ar</a:t>
            </a:r>
            <a:r>
              <a:rPr lang="en-US" sz="2800" b="1" dirty="0" smtClean="0">
                <a:latin typeface="Calisto MT"/>
                <a:cs typeface="Calisto MT"/>
              </a:rPr>
              <a:t> an </a:t>
            </a:r>
            <a:r>
              <a:rPr lang="en-US" sz="2800" b="1" dirty="0" err="1" smtClean="0">
                <a:latin typeface="Calisto MT"/>
                <a:cs typeface="Calisto MT"/>
              </a:rPr>
              <a:t>chroch</a:t>
            </a:r>
            <a:r>
              <a:rPr lang="en-US" sz="2800" b="1" dirty="0" smtClean="0">
                <a:latin typeface="Calisto MT"/>
                <a:cs typeface="Calisto MT"/>
              </a:rPr>
              <a:t>, </a:t>
            </a:r>
            <a:r>
              <a:rPr lang="en-US" sz="2800" b="1" dirty="0" err="1" smtClean="0">
                <a:latin typeface="Calisto MT"/>
                <a:cs typeface="Calisto MT"/>
              </a:rPr>
              <a:t>srl</a:t>
            </a:r>
            <a:r>
              <a:rPr lang="en-US" sz="2800" b="1" dirty="0" smtClean="0">
                <a:latin typeface="Calisto MT"/>
                <a:cs typeface="Calisto MT"/>
              </a:rPr>
              <a:t>.</a:t>
            </a:r>
          </a:p>
          <a:p>
            <a:pPr algn="ctr"/>
            <a:endParaRPr lang="en-US" sz="3600" b="1" dirty="0">
              <a:latin typeface="Calisto MT"/>
              <a:cs typeface="Calisto MT"/>
            </a:endParaRPr>
          </a:p>
          <a:p>
            <a:pPr algn="ctr"/>
            <a:endParaRPr lang="en-US" sz="3600" dirty="0">
              <a:latin typeface="Calisto MT"/>
              <a:cs typeface="Calisto MT"/>
            </a:endParaRPr>
          </a:p>
        </p:txBody>
      </p:sp>
      <p:pic>
        <p:nvPicPr>
          <p:cNvPr id="3" name="Picture 2" descr="evolution-620x4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3733800" cy="2209800"/>
          </a:xfrm>
          <a:prstGeom prst="rect">
            <a:avLst/>
          </a:prstGeom>
        </p:spPr>
      </p:pic>
      <p:pic>
        <p:nvPicPr>
          <p:cNvPr id="9" name="Picture 8" descr="1280px-Creación_de_Adán_(Miguel_Ángel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91000"/>
            <a:ext cx="3657600" cy="17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2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40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ASAL</a:t>
            </a:r>
            <a:endParaRPr sz="40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pic>
        <p:nvPicPr>
          <p:cNvPr id="4" name="Picture 3" descr="pre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82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4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36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Carachtair agus Téama</a:t>
            </a: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00600"/>
            <a:ext cx="4868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sto MT"/>
                <a:cs typeface="Calisto MT"/>
              </a:rPr>
              <a:t>	  	  </a:t>
            </a:r>
            <a:r>
              <a:rPr lang="en-US" sz="3200" b="1" dirty="0" err="1" smtClean="0">
                <a:latin typeface="Calisto MT"/>
                <a:cs typeface="Calisto MT"/>
              </a:rPr>
              <a:t>Fionn</a:t>
            </a:r>
            <a:endParaRPr lang="en-US" sz="3200" b="1" dirty="0" smtClean="0">
              <a:latin typeface="Calisto MT"/>
              <a:cs typeface="Calisto MT"/>
            </a:endParaRPr>
          </a:p>
          <a:p>
            <a:r>
              <a:rPr lang="en-US" sz="3200" b="1" i="1" dirty="0" smtClean="0">
                <a:latin typeface="Calisto MT"/>
                <a:cs typeface="Calisto MT"/>
              </a:rPr>
              <a:t>An </a:t>
            </a:r>
            <a:r>
              <a:rPr lang="en-US" sz="3200" b="1" i="1" dirty="0" err="1" smtClean="0">
                <a:latin typeface="Calisto MT"/>
                <a:cs typeface="Calisto MT"/>
              </a:rPr>
              <a:t>Príomhcharachtar</a:t>
            </a:r>
            <a:endParaRPr lang="en-US" sz="3200" b="1" i="1" dirty="0">
              <a:latin typeface="Calisto MT"/>
              <a:cs typeface="Calisto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8006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sto MT"/>
                <a:cs typeface="Calisto MT"/>
              </a:rPr>
              <a:t>	      Cubby</a:t>
            </a:r>
          </a:p>
          <a:p>
            <a:r>
              <a:rPr lang="en-US" sz="3200" b="1" i="1" dirty="0" smtClean="0">
                <a:latin typeface="Calisto MT"/>
                <a:cs typeface="Calisto MT"/>
              </a:rPr>
              <a:t>An </a:t>
            </a:r>
            <a:r>
              <a:rPr lang="en-US" sz="3200" b="1" i="1" dirty="0" err="1" smtClean="0">
                <a:latin typeface="Calisto MT"/>
                <a:cs typeface="Calisto MT"/>
              </a:rPr>
              <a:t>Céile</a:t>
            </a:r>
            <a:r>
              <a:rPr lang="en-US" sz="3200" b="1" i="1" dirty="0" smtClean="0">
                <a:latin typeface="Calisto MT"/>
                <a:cs typeface="Calisto MT"/>
              </a:rPr>
              <a:t> </a:t>
            </a:r>
            <a:r>
              <a:rPr lang="en-US" sz="3200" b="1" i="1" dirty="0" err="1" smtClean="0">
                <a:latin typeface="Calisto MT"/>
                <a:cs typeface="Calisto MT"/>
              </a:rPr>
              <a:t>Comhraic</a:t>
            </a:r>
            <a:endParaRPr lang="en-US" sz="3200" b="1" i="1" dirty="0">
              <a:latin typeface="Calisto MT"/>
              <a:cs typeface="Calisto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971800"/>
            <a:ext cx="130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sto MT"/>
                <a:cs typeface="Calisto MT"/>
              </a:rPr>
              <a:t>VS</a:t>
            </a:r>
            <a:endParaRPr lang="en-US" sz="3600" b="1" dirty="0">
              <a:latin typeface="Calisto MT"/>
              <a:cs typeface="Calisto MT"/>
            </a:endParaRPr>
          </a:p>
        </p:txBody>
      </p:sp>
      <p:pic>
        <p:nvPicPr>
          <p:cNvPr id="4" name="Picture 3" descr="ss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2387600" cy="2717800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8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0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36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Carachtair agus Téama</a:t>
            </a: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00600"/>
            <a:ext cx="4868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sto MT"/>
                <a:cs typeface="Calisto MT"/>
              </a:rPr>
              <a:t>	  	</a:t>
            </a:r>
            <a:endParaRPr lang="en-US" sz="3200" b="1" i="1" dirty="0">
              <a:latin typeface="Calisto MT"/>
              <a:cs typeface="Calisto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800600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sto MT"/>
                <a:cs typeface="Calisto MT"/>
              </a:rPr>
              <a:t>	</a:t>
            </a:r>
            <a:endParaRPr lang="en-US" sz="3200" b="1" i="1" dirty="0">
              <a:latin typeface="Calisto MT"/>
              <a:cs typeface="Calisto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4419600" cy="4327338"/>
          </a:xfrm>
        </p:spPr>
        <p:txBody>
          <a:bodyPr/>
          <a:lstStyle/>
          <a:p>
            <a:r>
              <a:rPr lang="en-US" sz="3200" b="1" cap="small" dirty="0" smtClean="0">
                <a:latin typeface="Calisto MT"/>
                <a:cs typeface="Calisto MT"/>
              </a:rPr>
              <a:t>An </a:t>
            </a:r>
            <a:r>
              <a:rPr lang="en-US" sz="3200" b="1" cap="small" dirty="0" err="1" smtClean="0">
                <a:latin typeface="Calisto MT"/>
                <a:cs typeface="Calisto MT"/>
              </a:rPr>
              <a:t>tAsal</a:t>
            </a:r>
            <a:r>
              <a:rPr lang="en-US" sz="3200" b="1" cap="small" dirty="0" smtClean="0">
                <a:latin typeface="Calisto MT"/>
                <a:cs typeface="Calisto MT"/>
              </a:rPr>
              <a:t> </a:t>
            </a:r>
            <a:r>
              <a:rPr lang="en-US" sz="3200" b="1" cap="small" dirty="0" err="1" smtClean="0">
                <a:latin typeface="Calisto MT"/>
                <a:cs typeface="Calisto MT"/>
              </a:rPr>
              <a:t>sa</a:t>
            </a:r>
            <a:r>
              <a:rPr lang="en-US" sz="3200" b="1" cap="small" dirty="0" smtClean="0">
                <a:latin typeface="Calisto MT"/>
                <a:cs typeface="Calisto MT"/>
              </a:rPr>
              <a:t> </a:t>
            </a:r>
            <a:r>
              <a:rPr lang="en-US" sz="3200" b="1" cap="small" dirty="0" err="1" smtClean="0">
                <a:latin typeface="Calisto MT"/>
                <a:cs typeface="Calisto MT"/>
              </a:rPr>
              <a:t>Bhíobla</a:t>
            </a:r>
            <a:r>
              <a:rPr lang="en-US" sz="3200" b="1" cap="small" dirty="0" smtClean="0">
                <a:latin typeface="Calisto MT"/>
                <a:cs typeface="Calisto MT"/>
              </a:rPr>
              <a:t>:</a:t>
            </a:r>
          </a:p>
          <a:p>
            <a:endParaRPr lang="en-US" sz="3200" b="1" cap="small" dirty="0">
              <a:latin typeface="Calisto MT"/>
              <a:cs typeface="Calisto MT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GB" sz="2400" dirty="0" err="1">
                <a:latin typeface="Calisto MT"/>
                <a:cs typeface="Calisto MT"/>
              </a:rPr>
              <a:t>Seosamh</a:t>
            </a:r>
            <a:r>
              <a:rPr lang="en-GB" sz="2400" dirty="0">
                <a:latin typeface="Calisto MT"/>
                <a:cs typeface="Calisto MT"/>
              </a:rPr>
              <a:t> </a:t>
            </a:r>
            <a:r>
              <a:rPr lang="en-GB" sz="2400" dirty="0" err="1">
                <a:latin typeface="Calisto MT"/>
                <a:cs typeface="Calisto MT"/>
              </a:rPr>
              <a:t>agus</a:t>
            </a:r>
            <a:r>
              <a:rPr lang="en-GB" sz="2400" dirty="0">
                <a:latin typeface="Calisto MT"/>
                <a:cs typeface="Calisto MT"/>
              </a:rPr>
              <a:t> </a:t>
            </a:r>
            <a:r>
              <a:rPr lang="en-GB" sz="2400" dirty="0" err="1">
                <a:latin typeface="Calisto MT"/>
                <a:cs typeface="Calisto MT"/>
              </a:rPr>
              <a:t>Máire</a:t>
            </a:r>
            <a:r>
              <a:rPr lang="en-GB" sz="2400" dirty="0">
                <a:latin typeface="Calisto MT"/>
                <a:cs typeface="Calisto MT"/>
              </a:rPr>
              <a:t> </a:t>
            </a:r>
            <a:r>
              <a:rPr lang="en-GB" sz="2400" dirty="0" err="1">
                <a:latin typeface="Calisto MT"/>
                <a:cs typeface="Calisto MT"/>
              </a:rPr>
              <a:t>ar</a:t>
            </a:r>
            <a:r>
              <a:rPr lang="en-GB" sz="2400" dirty="0">
                <a:latin typeface="Calisto MT"/>
                <a:cs typeface="Calisto MT"/>
              </a:rPr>
              <a:t> </a:t>
            </a:r>
            <a:r>
              <a:rPr lang="en-GB" sz="2400" dirty="0" err="1">
                <a:latin typeface="Calisto MT"/>
                <a:cs typeface="Calisto MT"/>
              </a:rPr>
              <a:t>asal</a:t>
            </a:r>
            <a:r>
              <a:rPr lang="en-GB" sz="2400" dirty="0">
                <a:latin typeface="Calisto MT"/>
                <a:cs typeface="Calisto MT"/>
              </a:rPr>
              <a:t> </a:t>
            </a:r>
            <a:r>
              <a:rPr lang="en-GB" sz="2400" dirty="0" err="1">
                <a:latin typeface="Calisto MT"/>
                <a:cs typeface="Calisto MT"/>
              </a:rPr>
              <a:t>ar</a:t>
            </a:r>
            <a:r>
              <a:rPr lang="en-GB" sz="2400" dirty="0">
                <a:latin typeface="Calisto MT"/>
                <a:cs typeface="Calisto MT"/>
              </a:rPr>
              <a:t> a </a:t>
            </a:r>
            <a:r>
              <a:rPr lang="en-GB" sz="2400" dirty="0" err="1">
                <a:latin typeface="Calisto MT"/>
                <a:cs typeface="Calisto MT"/>
              </a:rPr>
              <a:t>mbealach</a:t>
            </a:r>
            <a:r>
              <a:rPr lang="en-GB" sz="2400" dirty="0">
                <a:latin typeface="Calisto MT"/>
                <a:cs typeface="Calisto MT"/>
              </a:rPr>
              <a:t> </a:t>
            </a:r>
            <a:r>
              <a:rPr lang="en-GB" sz="2400" dirty="0" err="1">
                <a:latin typeface="Calisto MT"/>
                <a:cs typeface="Calisto MT"/>
              </a:rPr>
              <a:t>chun</a:t>
            </a:r>
            <a:r>
              <a:rPr lang="en-GB" sz="2400" dirty="0">
                <a:latin typeface="Calisto MT"/>
                <a:cs typeface="Calisto MT"/>
              </a:rPr>
              <a:t> </a:t>
            </a:r>
            <a:r>
              <a:rPr lang="en-GB" sz="2400" dirty="0" err="1">
                <a:latin typeface="Calisto MT"/>
                <a:cs typeface="Calisto MT"/>
              </a:rPr>
              <a:t>na</a:t>
            </a:r>
            <a:r>
              <a:rPr lang="en-GB" sz="2400" dirty="0">
                <a:latin typeface="Calisto MT"/>
                <a:cs typeface="Calisto MT"/>
              </a:rPr>
              <a:t> </a:t>
            </a:r>
            <a:r>
              <a:rPr lang="en-GB" sz="2400" dirty="0" err="1">
                <a:latin typeface="Calisto MT"/>
                <a:cs typeface="Calisto MT"/>
              </a:rPr>
              <a:t>hÉigipte</a:t>
            </a:r>
            <a:endParaRPr lang="en-GB" sz="2400" dirty="0">
              <a:latin typeface="Calisto MT"/>
              <a:cs typeface="Calisto MT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GB" sz="2400" dirty="0" err="1">
                <a:latin typeface="Calisto MT"/>
                <a:cs typeface="Calisto MT"/>
              </a:rPr>
              <a:t>Íosa</a:t>
            </a:r>
            <a:r>
              <a:rPr lang="en-GB" sz="2400" dirty="0">
                <a:latin typeface="Calisto MT"/>
                <a:cs typeface="Calisto MT"/>
              </a:rPr>
              <a:t> </a:t>
            </a:r>
            <a:r>
              <a:rPr lang="en-GB" sz="2400" dirty="0" err="1">
                <a:latin typeface="Calisto MT"/>
                <a:cs typeface="Calisto MT"/>
              </a:rPr>
              <a:t>ar</a:t>
            </a:r>
            <a:r>
              <a:rPr lang="en-GB" sz="2400" dirty="0">
                <a:latin typeface="Calisto MT"/>
                <a:cs typeface="Calisto MT"/>
              </a:rPr>
              <a:t> </a:t>
            </a:r>
            <a:r>
              <a:rPr lang="en-GB" sz="2400" dirty="0" err="1">
                <a:latin typeface="Calisto MT"/>
                <a:cs typeface="Calisto MT"/>
              </a:rPr>
              <a:t>asal</a:t>
            </a:r>
            <a:r>
              <a:rPr lang="en-GB" sz="2400" dirty="0">
                <a:latin typeface="Calisto MT"/>
                <a:cs typeface="Calisto MT"/>
              </a:rPr>
              <a:t> </a:t>
            </a:r>
            <a:r>
              <a:rPr lang="en-GB" sz="2400" dirty="0" err="1" smtClean="0">
                <a:latin typeface="Calisto MT"/>
                <a:cs typeface="Calisto MT"/>
              </a:rPr>
              <a:t>agus</a:t>
            </a:r>
            <a:r>
              <a:rPr lang="en-GB" sz="2400" dirty="0" smtClean="0">
                <a:latin typeface="Calisto MT"/>
                <a:cs typeface="Calisto MT"/>
              </a:rPr>
              <a:t> </a:t>
            </a:r>
            <a:r>
              <a:rPr lang="en-GB" sz="2400" dirty="0" err="1" smtClean="0">
                <a:latin typeface="Calisto MT"/>
                <a:cs typeface="Calisto MT"/>
              </a:rPr>
              <a:t>é</a:t>
            </a:r>
            <a:r>
              <a:rPr lang="en-GB" sz="2400" dirty="0" smtClean="0">
                <a:latin typeface="Calisto MT"/>
                <a:cs typeface="Calisto MT"/>
              </a:rPr>
              <a:t> in </a:t>
            </a:r>
            <a:r>
              <a:rPr lang="en-GB" sz="2400" dirty="0" err="1" smtClean="0">
                <a:latin typeface="Calisto MT"/>
                <a:cs typeface="Calisto MT"/>
              </a:rPr>
              <a:t>Iarúsailéim</a:t>
            </a:r>
            <a:r>
              <a:rPr lang="en-GB" sz="2400" dirty="0" smtClean="0">
                <a:latin typeface="Calisto MT"/>
                <a:cs typeface="Calisto MT"/>
              </a:rPr>
              <a:t> (</a:t>
            </a:r>
            <a:r>
              <a:rPr lang="en-GB" sz="2400" dirty="0" err="1" smtClean="0">
                <a:latin typeface="Calisto MT"/>
                <a:cs typeface="Calisto MT"/>
              </a:rPr>
              <a:t>Domhnach</a:t>
            </a:r>
            <a:r>
              <a:rPr lang="en-GB" sz="2400" dirty="0" smtClean="0">
                <a:latin typeface="Calisto MT"/>
                <a:cs typeface="Calisto MT"/>
              </a:rPr>
              <a:t> </a:t>
            </a:r>
            <a:r>
              <a:rPr lang="en-GB" sz="2400" dirty="0" err="1">
                <a:latin typeface="Calisto MT"/>
                <a:cs typeface="Calisto MT"/>
              </a:rPr>
              <a:t>na</a:t>
            </a:r>
            <a:r>
              <a:rPr lang="en-GB" sz="2400" dirty="0">
                <a:latin typeface="Calisto MT"/>
                <a:cs typeface="Calisto MT"/>
              </a:rPr>
              <a:t> </a:t>
            </a:r>
            <a:r>
              <a:rPr lang="en-GB" sz="2400" dirty="0" err="1" smtClean="0">
                <a:latin typeface="Calisto MT"/>
                <a:cs typeface="Calisto MT"/>
              </a:rPr>
              <a:t>Pail</a:t>
            </a:r>
            <a:r>
              <a:rPr lang="en-GB" sz="2400" dirty="0" err="1" smtClean="0">
                <a:latin typeface="Calisto MT"/>
                <a:cs typeface="Calisto MT"/>
              </a:rPr>
              <a:t>me</a:t>
            </a:r>
            <a:r>
              <a:rPr lang="en-GB" sz="2400" dirty="0" smtClean="0">
                <a:latin typeface="Calisto MT"/>
                <a:cs typeface="Calisto MT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GB" sz="2400" dirty="0" err="1" smtClean="0">
                <a:latin typeface="Calisto MT"/>
                <a:cs typeface="Calisto MT"/>
              </a:rPr>
              <a:t>Siombail</a:t>
            </a:r>
            <a:r>
              <a:rPr lang="en-GB" sz="2400" dirty="0">
                <a:latin typeface="Calisto MT"/>
                <a:cs typeface="Calisto MT"/>
              </a:rPr>
              <a:t>– </a:t>
            </a:r>
            <a:r>
              <a:rPr lang="en-GB" sz="2400" dirty="0" err="1">
                <a:latin typeface="Calisto MT"/>
                <a:cs typeface="Calisto MT"/>
              </a:rPr>
              <a:t>asal</a:t>
            </a:r>
            <a:r>
              <a:rPr lang="en-GB" sz="2400" dirty="0">
                <a:latin typeface="Calisto MT"/>
                <a:cs typeface="Calisto MT"/>
              </a:rPr>
              <a:t> (</a:t>
            </a:r>
            <a:r>
              <a:rPr lang="en-GB" sz="2400" i="1" dirty="0" err="1">
                <a:latin typeface="Calisto MT"/>
                <a:cs typeface="Calisto MT"/>
              </a:rPr>
              <a:t>síocháin</a:t>
            </a:r>
            <a:r>
              <a:rPr lang="en-GB" sz="2400" dirty="0">
                <a:latin typeface="Calisto MT"/>
                <a:cs typeface="Calisto MT"/>
              </a:rPr>
              <a:t>) </a:t>
            </a:r>
            <a:r>
              <a:rPr lang="en-GB" sz="2400" dirty="0" smtClean="0">
                <a:latin typeface="Calisto MT"/>
                <a:cs typeface="Calisto MT"/>
              </a:rPr>
              <a:t>vs. </a:t>
            </a:r>
            <a:r>
              <a:rPr lang="en-GB" sz="2400" dirty="0" err="1">
                <a:latin typeface="Calisto MT"/>
                <a:cs typeface="Calisto MT"/>
              </a:rPr>
              <a:t>capall</a:t>
            </a:r>
            <a:r>
              <a:rPr lang="en-GB" sz="2400" dirty="0">
                <a:latin typeface="Calisto MT"/>
                <a:cs typeface="Calisto MT"/>
              </a:rPr>
              <a:t> (</a:t>
            </a:r>
            <a:r>
              <a:rPr lang="en-GB" sz="2400" i="1" dirty="0" err="1">
                <a:latin typeface="Calisto MT"/>
                <a:cs typeface="Calisto MT"/>
              </a:rPr>
              <a:t>cogaíocht</a:t>
            </a:r>
            <a:r>
              <a:rPr lang="en-GB" sz="2400" dirty="0">
                <a:latin typeface="Calisto MT"/>
                <a:cs typeface="Calisto MT"/>
              </a:rPr>
              <a:t>) </a:t>
            </a:r>
            <a:endParaRPr lang="en-US" sz="2400" b="1" cap="small" dirty="0">
              <a:latin typeface="Calisto MT"/>
              <a:cs typeface="Calisto MT"/>
            </a:endParaRPr>
          </a:p>
        </p:txBody>
      </p:sp>
      <p:pic>
        <p:nvPicPr>
          <p:cNvPr id="13" name="Content Placeholder 12" descr="jesus-donkey.jpg"/>
          <p:cNvPicPr>
            <a:picLocks noGrp="1" noChangeAspect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0" t="-1194" r="30534" b="1194"/>
          <a:stretch/>
        </p:blipFill>
        <p:spPr>
          <a:xfrm>
            <a:off x="5257800" y="1752600"/>
            <a:ext cx="3581400" cy="4525963"/>
          </a:xfrm>
        </p:spPr>
      </p:pic>
    </p:spTree>
    <p:extLst>
      <p:ext uri="{BB962C8B-B14F-4D97-AF65-F5344CB8AC3E}">
        <p14:creationId xmlns:p14="http://schemas.microsoft.com/office/powerpoint/2010/main" val="138793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36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Carachtair agus Téama</a:t>
            </a: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00600"/>
            <a:ext cx="4868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sto MT"/>
                <a:cs typeface="Calisto MT"/>
              </a:rPr>
              <a:t>	  	</a:t>
            </a:r>
            <a:endParaRPr lang="en-US" sz="3200" b="1" i="1" dirty="0">
              <a:latin typeface="Calisto MT"/>
              <a:cs typeface="Calisto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800600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sto MT"/>
                <a:cs typeface="Calisto MT"/>
              </a:rPr>
              <a:t>	</a:t>
            </a:r>
            <a:endParaRPr lang="en-US" sz="3200" b="1" i="1" dirty="0">
              <a:latin typeface="Calisto MT"/>
              <a:cs typeface="Calisto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8229600" cy="4604337"/>
          </a:xfrm>
        </p:spPr>
        <p:txBody>
          <a:bodyPr/>
          <a:lstStyle/>
          <a:p>
            <a:r>
              <a:rPr lang="en-US" sz="3200" b="1" cap="small" dirty="0" smtClean="0">
                <a:latin typeface="Calisto MT"/>
                <a:cs typeface="Calisto MT"/>
              </a:rPr>
              <a:t>An </a:t>
            </a:r>
            <a:r>
              <a:rPr lang="en-US" sz="3200" b="1" cap="small" dirty="0" err="1" smtClean="0">
                <a:latin typeface="Calisto MT"/>
                <a:cs typeface="Calisto MT"/>
              </a:rPr>
              <a:t>Scéal</a:t>
            </a:r>
            <a:endParaRPr lang="en-US" sz="3200" b="1" cap="small" dirty="0">
              <a:latin typeface="Calisto MT"/>
              <a:cs typeface="Calisto MT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sz="2800" dirty="0" err="1">
                <a:latin typeface="Calisto MT"/>
                <a:cs typeface="Calisto MT"/>
              </a:rPr>
              <a:t>Tá</a:t>
            </a:r>
            <a:r>
              <a:rPr lang="en-GB" sz="2800" dirty="0">
                <a:latin typeface="Calisto MT"/>
                <a:cs typeface="Calisto MT"/>
              </a:rPr>
              <a:t> </a:t>
            </a:r>
            <a:r>
              <a:rPr lang="en-GB" sz="2800" dirty="0" err="1">
                <a:latin typeface="Calisto MT"/>
                <a:cs typeface="Calisto MT"/>
              </a:rPr>
              <a:t>cuspóir</a:t>
            </a:r>
            <a:r>
              <a:rPr lang="en-GB" sz="2800" dirty="0">
                <a:latin typeface="Calisto MT"/>
                <a:cs typeface="Calisto MT"/>
              </a:rPr>
              <a:t> </a:t>
            </a:r>
            <a:r>
              <a:rPr lang="en-GB" sz="2800" dirty="0" err="1">
                <a:latin typeface="Calisto MT"/>
                <a:cs typeface="Calisto MT"/>
              </a:rPr>
              <a:t>ag</a:t>
            </a:r>
            <a:r>
              <a:rPr lang="en-GB" sz="2800" dirty="0">
                <a:latin typeface="Calisto MT"/>
                <a:cs typeface="Calisto MT"/>
              </a:rPr>
              <a:t> an </a:t>
            </a:r>
            <a:r>
              <a:rPr lang="en-GB" sz="2800" dirty="0" err="1">
                <a:latin typeface="Calisto MT"/>
                <a:cs typeface="Calisto MT"/>
              </a:rPr>
              <a:t>phríomhcharachtar</a:t>
            </a:r>
            <a:r>
              <a:rPr lang="en-GB" sz="2800" dirty="0">
                <a:latin typeface="Calisto MT"/>
                <a:cs typeface="Calisto MT"/>
              </a:rPr>
              <a:t> (</a:t>
            </a:r>
            <a:r>
              <a:rPr lang="en-GB" sz="2800" i="1" dirty="0">
                <a:latin typeface="Calisto MT"/>
                <a:cs typeface="Calisto MT"/>
              </a:rPr>
              <a:t>an t-</a:t>
            </a:r>
            <a:r>
              <a:rPr lang="en-GB" sz="2800" i="1" dirty="0" err="1">
                <a:latin typeface="Calisto MT"/>
                <a:cs typeface="Calisto MT"/>
              </a:rPr>
              <a:t>asal</a:t>
            </a:r>
            <a:r>
              <a:rPr lang="en-GB" sz="2800" i="1" dirty="0">
                <a:latin typeface="Calisto MT"/>
                <a:cs typeface="Calisto MT"/>
              </a:rPr>
              <a:t> a </a:t>
            </a:r>
            <a:r>
              <a:rPr lang="en-GB" sz="2800" i="1" dirty="0" err="1">
                <a:latin typeface="Calisto MT"/>
                <a:cs typeface="Calisto MT"/>
              </a:rPr>
              <a:t>shábháil</a:t>
            </a:r>
            <a:r>
              <a:rPr lang="en-GB" sz="2800" dirty="0">
                <a:latin typeface="Calisto MT"/>
                <a:cs typeface="Calisto MT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sz="2800" dirty="0" err="1">
                <a:latin typeface="Calisto MT"/>
                <a:cs typeface="Calisto MT"/>
              </a:rPr>
              <a:t>Déanann</a:t>
            </a:r>
            <a:r>
              <a:rPr lang="en-GB" sz="2800" dirty="0">
                <a:latin typeface="Calisto MT"/>
                <a:cs typeface="Calisto MT"/>
              </a:rPr>
              <a:t> an </a:t>
            </a:r>
            <a:r>
              <a:rPr lang="en-GB" sz="2800" dirty="0" err="1">
                <a:latin typeface="Calisto MT"/>
                <a:cs typeface="Calisto MT"/>
              </a:rPr>
              <a:t>céile</a:t>
            </a:r>
            <a:r>
              <a:rPr lang="en-GB" sz="2800" dirty="0">
                <a:latin typeface="Calisto MT"/>
                <a:cs typeface="Calisto MT"/>
              </a:rPr>
              <a:t> </a:t>
            </a:r>
            <a:r>
              <a:rPr lang="en-GB" sz="2800" dirty="0" err="1">
                <a:latin typeface="Calisto MT"/>
                <a:cs typeface="Calisto MT"/>
              </a:rPr>
              <a:t>comhraic</a:t>
            </a:r>
            <a:r>
              <a:rPr lang="en-GB" sz="2800" dirty="0">
                <a:latin typeface="Calisto MT"/>
                <a:cs typeface="Calisto MT"/>
              </a:rPr>
              <a:t> </a:t>
            </a:r>
            <a:r>
              <a:rPr lang="en-GB" sz="2800" dirty="0" err="1">
                <a:latin typeface="Calisto MT"/>
                <a:cs typeface="Calisto MT"/>
              </a:rPr>
              <a:t>iarracht</a:t>
            </a:r>
            <a:r>
              <a:rPr lang="en-GB" sz="2800" dirty="0">
                <a:latin typeface="Calisto MT"/>
                <a:cs typeface="Calisto MT"/>
              </a:rPr>
              <a:t> </a:t>
            </a:r>
            <a:r>
              <a:rPr lang="en-GB" sz="2800" dirty="0" err="1">
                <a:latin typeface="Calisto MT"/>
                <a:cs typeface="Calisto MT"/>
              </a:rPr>
              <a:t>é</a:t>
            </a:r>
            <a:r>
              <a:rPr lang="en-GB" sz="2800" dirty="0">
                <a:latin typeface="Calisto MT"/>
                <a:cs typeface="Calisto MT"/>
              </a:rPr>
              <a:t> a </a:t>
            </a:r>
            <a:r>
              <a:rPr lang="en-GB" sz="2800" dirty="0" err="1">
                <a:latin typeface="Calisto MT"/>
                <a:cs typeface="Calisto MT"/>
              </a:rPr>
              <a:t>stopadh</a:t>
            </a:r>
            <a:r>
              <a:rPr lang="en-GB" sz="2800" dirty="0">
                <a:latin typeface="Calisto MT"/>
                <a:cs typeface="Calisto MT"/>
              </a:rPr>
              <a:t> </a:t>
            </a:r>
            <a:r>
              <a:rPr lang="en-GB" sz="2800" dirty="0" smtClean="0">
                <a:latin typeface="Calisto MT"/>
                <a:cs typeface="Calisto MT"/>
              </a:rPr>
              <a:t>(</a:t>
            </a:r>
            <a:r>
              <a:rPr lang="en-GB" sz="2800" i="1" dirty="0" err="1" smtClean="0">
                <a:latin typeface="Calisto MT"/>
                <a:cs typeface="Calisto MT"/>
              </a:rPr>
              <a:t>cuireann</a:t>
            </a:r>
            <a:r>
              <a:rPr lang="en-GB" sz="2800" i="1" dirty="0" smtClean="0">
                <a:latin typeface="Calisto MT"/>
                <a:cs typeface="Calisto MT"/>
              </a:rPr>
              <a:t> </a:t>
            </a:r>
            <a:r>
              <a:rPr lang="en-GB" sz="2800" i="1" dirty="0" err="1" smtClean="0">
                <a:latin typeface="Calisto MT"/>
                <a:cs typeface="Calisto MT"/>
              </a:rPr>
              <a:t>sé</a:t>
            </a:r>
            <a:r>
              <a:rPr lang="en-GB" sz="2800" i="1" dirty="0" smtClean="0">
                <a:latin typeface="Calisto MT"/>
                <a:cs typeface="Calisto MT"/>
              </a:rPr>
              <a:t> </a:t>
            </a:r>
            <a:r>
              <a:rPr lang="en-GB" sz="2800" i="1" dirty="0" err="1" smtClean="0">
                <a:latin typeface="Calisto MT"/>
                <a:cs typeface="Calisto MT"/>
              </a:rPr>
              <a:t>bagairt</a:t>
            </a:r>
            <a:r>
              <a:rPr lang="en-GB" sz="2800" i="1" dirty="0" smtClean="0">
                <a:latin typeface="Calisto MT"/>
                <a:cs typeface="Calisto MT"/>
              </a:rPr>
              <a:t> air</a:t>
            </a:r>
            <a:r>
              <a:rPr lang="en-GB" sz="2800" dirty="0" smtClean="0">
                <a:latin typeface="Calisto MT"/>
                <a:cs typeface="Calisto MT"/>
              </a:rPr>
              <a:t>)</a:t>
            </a:r>
            <a:endParaRPr lang="en-GB" sz="2800" dirty="0">
              <a:latin typeface="Calisto MT"/>
              <a:cs typeface="Calisto MT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sz="2800" dirty="0" err="1">
                <a:latin typeface="Calisto MT"/>
                <a:cs typeface="Calisto MT"/>
              </a:rPr>
              <a:t>Éiríonn</a:t>
            </a:r>
            <a:r>
              <a:rPr lang="en-GB" sz="2800" dirty="0">
                <a:latin typeface="Calisto MT"/>
                <a:cs typeface="Calisto MT"/>
              </a:rPr>
              <a:t> leis an </a:t>
            </a:r>
            <a:r>
              <a:rPr lang="en-GB" sz="2800" dirty="0" err="1">
                <a:latin typeface="Calisto MT"/>
                <a:cs typeface="Calisto MT"/>
              </a:rPr>
              <a:t>phríomhcharachtar</a:t>
            </a:r>
            <a:r>
              <a:rPr lang="en-GB" sz="2800" dirty="0">
                <a:latin typeface="Calisto MT"/>
                <a:cs typeface="Calisto MT"/>
              </a:rPr>
              <a:t> an </a:t>
            </a:r>
            <a:r>
              <a:rPr lang="en-GB" sz="2800" dirty="0" err="1">
                <a:latin typeface="Calisto MT"/>
                <a:cs typeface="Calisto MT"/>
              </a:rPr>
              <a:t>céile</a:t>
            </a:r>
            <a:r>
              <a:rPr lang="en-GB" sz="2800" dirty="0">
                <a:latin typeface="Calisto MT"/>
                <a:cs typeface="Calisto MT"/>
              </a:rPr>
              <a:t> </a:t>
            </a:r>
            <a:r>
              <a:rPr lang="en-GB" sz="2800" dirty="0" err="1">
                <a:latin typeface="Calisto MT"/>
                <a:cs typeface="Calisto MT"/>
              </a:rPr>
              <a:t>comhraic</a:t>
            </a:r>
            <a:r>
              <a:rPr lang="en-GB" sz="2800" dirty="0">
                <a:latin typeface="Calisto MT"/>
                <a:cs typeface="Calisto MT"/>
              </a:rPr>
              <a:t> a </a:t>
            </a:r>
            <a:r>
              <a:rPr lang="en-GB" sz="2800" dirty="0" err="1">
                <a:latin typeface="Calisto MT"/>
                <a:cs typeface="Calisto MT"/>
              </a:rPr>
              <a:t>shárú</a:t>
            </a:r>
            <a:r>
              <a:rPr lang="en-GB" sz="2800" dirty="0">
                <a:latin typeface="Calisto MT"/>
                <a:cs typeface="Calisto MT"/>
              </a:rPr>
              <a:t> </a:t>
            </a:r>
            <a:r>
              <a:rPr lang="en-GB" sz="2800" dirty="0" err="1">
                <a:latin typeface="Calisto MT"/>
                <a:cs typeface="Calisto MT"/>
              </a:rPr>
              <a:t>agus</a:t>
            </a:r>
            <a:r>
              <a:rPr lang="en-GB" sz="2800" dirty="0">
                <a:latin typeface="Calisto MT"/>
                <a:cs typeface="Calisto MT"/>
              </a:rPr>
              <a:t> an </a:t>
            </a:r>
            <a:r>
              <a:rPr lang="en-GB" sz="2800" dirty="0" err="1">
                <a:latin typeface="Calisto MT"/>
                <a:cs typeface="Calisto MT"/>
              </a:rPr>
              <a:t>cuspóir</a:t>
            </a:r>
            <a:r>
              <a:rPr lang="en-GB" sz="2800" dirty="0">
                <a:latin typeface="Calisto MT"/>
                <a:cs typeface="Calisto MT"/>
              </a:rPr>
              <a:t> a </a:t>
            </a:r>
            <a:r>
              <a:rPr lang="en-GB" sz="2800" dirty="0" err="1">
                <a:latin typeface="Calisto MT"/>
                <a:cs typeface="Calisto MT"/>
              </a:rPr>
              <a:t>bhaint</a:t>
            </a:r>
            <a:r>
              <a:rPr lang="en-GB" sz="2800" dirty="0">
                <a:latin typeface="Calisto MT"/>
                <a:cs typeface="Calisto MT"/>
              </a:rPr>
              <a:t> </a:t>
            </a:r>
            <a:r>
              <a:rPr lang="en-GB" sz="2800" dirty="0" err="1" smtClean="0">
                <a:latin typeface="Calisto MT"/>
                <a:cs typeface="Calisto MT"/>
              </a:rPr>
              <a:t>amach</a:t>
            </a:r>
            <a:r>
              <a:rPr lang="en-GB" sz="2800" dirty="0" smtClean="0">
                <a:latin typeface="Calisto MT"/>
                <a:cs typeface="Calisto MT"/>
              </a:rPr>
              <a:t> (</a:t>
            </a:r>
            <a:r>
              <a:rPr lang="en-GB" sz="2800" i="1" dirty="0" smtClean="0">
                <a:latin typeface="Calisto MT"/>
                <a:cs typeface="Calisto MT"/>
              </a:rPr>
              <a:t>an </a:t>
            </a:r>
            <a:r>
              <a:rPr lang="en-GB" sz="2800" i="1" dirty="0" err="1" smtClean="0">
                <a:latin typeface="Calisto MT"/>
                <a:cs typeface="Calisto MT"/>
              </a:rPr>
              <a:t>caiteachán</a:t>
            </a:r>
            <a:r>
              <a:rPr lang="en-GB" sz="2800" i="1" dirty="0" smtClean="0">
                <a:latin typeface="Calisto MT"/>
                <a:cs typeface="Calisto MT"/>
              </a:rPr>
              <a:t> a </a:t>
            </a:r>
            <a:r>
              <a:rPr lang="en-GB" sz="2800" i="1" dirty="0" err="1" smtClean="0">
                <a:latin typeface="Calisto MT"/>
                <a:cs typeface="Calisto MT"/>
              </a:rPr>
              <a:t>shábháil</a:t>
            </a:r>
            <a:r>
              <a:rPr lang="en-GB" sz="2800" i="1" dirty="0" smtClean="0">
                <a:latin typeface="Calisto MT"/>
                <a:cs typeface="Calisto MT"/>
              </a:rPr>
              <a:t> </a:t>
            </a:r>
            <a:r>
              <a:rPr lang="en-GB" sz="2800" i="1" dirty="0" err="1" smtClean="0">
                <a:latin typeface="Calisto MT"/>
                <a:cs typeface="Calisto MT"/>
              </a:rPr>
              <a:t>agus</a:t>
            </a:r>
            <a:r>
              <a:rPr lang="en-GB" sz="2800" i="1" dirty="0" smtClean="0">
                <a:latin typeface="Calisto MT"/>
                <a:cs typeface="Calisto MT"/>
              </a:rPr>
              <a:t> a </a:t>
            </a:r>
            <a:r>
              <a:rPr lang="en-GB" sz="2800" i="1" dirty="0" err="1" smtClean="0">
                <a:latin typeface="Calisto MT"/>
                <a:cs typeface="Calisto MT"/>
              </a:rPr>
              <a:t>chothú</a:t>
            </a:r>
            <a:r>
              <a:rPr lang="en-GB" sz="2800" dirty="0" smtClean="0">
                <a:latin typeface="Calisto MT"/>
                <a:cs typeface="Calisto MT"/>
              </a:rPr>
              <a:t>).</a:t>
            </a:r>
            <a:endParaRPr lang="en-GB" sz="2800" dirty="0">
              <a:latin typeface="Calisto MT"/>
              <a:cs typeface="Calisto MT"/>
            </a:endParaRPr>
          </a:p>
          <a:p>
            <a:endParaRPr lang="en-US" sz="3200" b="1" cap="small" dirty="0" smtClean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02330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236" y="501531"/>
            <a:ext cx="800236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cap="small" spc="-25" dirty="0" err="1">
                <a:solidFill>
                  <a:schemeClr val="bg1"/>
                </a:solidFill>
                <a:latin typeface="Calisto MT"/>
                <a:cs typeface="Calisto MT"/>
              </a:rPr>
              <a:t>B</a:t>
            </a:r>
            <a:r>
              <a:rPr lang="en-US" sz="3600" cap="small" spc="-15" dirty="0" err="1">
                <a:solidFill>
                  <a:schemeClr val="bg1"/>
                </a:solidFill>
                <a:latin typeface="Calisto MT"/>
                <a:cs typeface="Calisto MT"/>
              </a:rPr>
              <a:t>uneilimint</a:t>
            </a:r>
            <a:r>
              <a:rPr lang="en-US" sz="3600" cap="small" dirty="0" err="1">
                <a:solidFill>
                  <a:schemeClr val="bg1"/>
                </a:solidFill>
                <a:latin typeface="Calisto MT"/>
                <a:cs typeface="Calisto MT"/>
              </a:rPr>
              <a:t>í</a:t>
            </a:r>
            <a:r>
              <a:rPr lang="en-US" sz="3600" cap="small" spc="15" dirty="0">
                <a:solidFill>
                  <a:schemeClr val="bg1"/>
                </a:solidFill>
                <a:latin typeface="Calisto MT"/>
                <a:cs typeface="Calisto MT"/>
              </a:rPr>
              <a:t> </a:t>
            </a:r>
            <a:r>
              <a:rPr lang="en-US" sz="3600" cap="small" spc="-15" dirty="0" smtClean="0">
                <a:solidFill>
                  <a:schemeClr val="bg1"/>
                </a:solidFill>
                <a:latin typeface="Calisto MT"/>
                <a:cs typeface="Calisto MT"/>
              </a:rPr>
              <a:t>an</a:t>
            </a:r>
            <a:r>
              <a:rPr lang="en-US" sz="3600" cap="small" spc="15" dirty="0">
                <a:solidFill>
                  <a:schemeClr val="bg1"/>
                </a:solidFill>
                <a:latin typeface="Calisto MT"/>
                <a:cs typeface="Calisto MT"/>
              </a:rPr>
              <a:t> </a:t>
            </a:r>
            <a:r>
              <a:rPr lang="en-US" sz="3600" cap="small" spc="-15" dirty="0" err="1" smtClean="0">
                <a:solidFill>
                  <a:schemeClr val="bg1"/>
                </a:solidFill>
                <a:latin typeface="Calisto MT"/>
                <a:cs typeface="Calisto MT"/>
              </a:rPr>
              <a:t>ghearr</a:t>
            </a:r>
            <a:r>
              <a:rPr lang="en-US" sz="3600" cap="small" spc="-10" dirty="0" err="1" smtClean="0">
                <a:solidFill>
                  <a:schemeClr val="bg1"/>
                </a:solidFill>
                <a:latin typeface="Calisto MT"/>
                <a:cs typeface="Calisto MT"/>
              </a:rPr>
              <a:t>scannáin</a:t>
            </a: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828800"/>
            <a:ext cx="8522207" cy="426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0580" y="4386071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905000"/>
            <a:ext cx="8436288" cy="4176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264" y="2406396"/>
            <a:ext cx="4364723" cy="588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1007" y="2657856"/>
            <a:ext cx="85343" cy="8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7679" y="2430386"/>
            <a:ext cx="4271213" cy="493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7674" y="2430379"/>
            <a:ext cx="4271645" cy="493395"/>
          </a:xfrm>
          <a:custGeom>
            <a:avLst/>
            <a:gdLst/>
            <a:ahLst/>
            <a:cxnLst/>
            <a:rect l="l" t="t" r="r" b="b"/>
            <a:pathLst>
              <a:path w="4271645" h="493394">
                <a:moveTo>
                  <a:pt x="0" y="119786"/>
                </a:moveTo>
                <a:lnTo>
                  <a:pt x="7670" y="77518"/>
                </a:lnTo>
                <a:lnTo>
                  <a:pt x="28813" y="41857"/>
                </a:lnTo>
                <a:lnTo>
                  <a:pt x="60620" y="15609"/>
                </a:lnTo>
                <a:lnTo>
                  <a:pt x="100286" y="1579"/>
                </a:lnTo>
                <a:lnTo>
                  <a:pt x="119786" y="0"/>
                </a:lnTo>
                <a:lnTo>
                  <a:pt x="4151426" y="0"/>
                </a:lnTo>
                <a:lnTo>
                  <a:pt x="4166076" y="886"/>
                </a:lnTo>
                <a:lnTo>
                  <a:pt x="4206454" y="13360"/>
                </a:lnTo>
                <a:lnTo>
                  <a:pt x="4239289" y="38368"/>
                </a:lnTo>
                <a:lnTo>
                  <a:pt x="4261776" y="73107"/>
                </a:lnTo>
                <a:lnTo>
                  <a:pt x="4271110" y="114769"/>
                </a:lnTo>
                <a:lnTo>
                  <a:pt x="4271213" y="119786"/>
                </a:lnTo>
                <a:lnTo>
                  <a:pt x="4271213" y="373519"/>
                </a:lnTo>
                <a:lnTo>
                  <a:pt x="4263541" y="415787"/>
                </a:lnTo>
                <a:lnTo>
                  <a:pt x="4242397" y="451446"/>
                </a:lnTo>
                <a:lnTo>
                  <a:pt x="4210587" y="477690"/>
                </a:lnTo>
                <a:lnTo>
                  <a:pt x="4170918" y="491715"/>
                </a:lnTo>
                <a:lnTo>
                  <a:pt x="119786" y="493293"/>
                </a:lnTo>
                <a:lnTo>
                  <a:pt x="105135" y="492406"/>
                </a:lnTo>
                <a:lnTo>
                  <a:pt x="64756" y="479934"/>
                </a:lnTo>
                <a:lnTo>
                  <a:pt x="31920" y="454927"/>
                </a:lnTo>
                <a:lnTo>
                  <a:pt x="9433" y="420189"/>
                </a:lnTo>
                <a:lnTo>
                  <a:pt x="102" y="378526"/>
                </a:lnTo>
                <a:lnTo>
                  <a:pt x="0" y="119786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739" y="2979420"/>
            <a:ext cx="4364735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7959" y="3230879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749" y="3003880"/>
            <a:ext cx="4271213" cy="4932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5753" y="3003878"/>
            <a:ext cx="4271645" cy="493395"/>
          </a:xfrm>
          <a:custGeom>
            <a:avLst/>
            <a:gdLst/>
            <a:ahLst/>
            <a:cxnLst/>
            <a:rect l="l" t="t" r="r" b="b"/>
            <a:pathLst>
              <a:path w="4271645" h="493395">
                <a:moveTo>
                  <a:pt x="0" y="119786"/>
                </a:moveTo>
                <a:lnTo>
                  <a:pt x="7670" y="77518"/>
                </a:lnTo>
                <a:lnTo>
                  <a:pt x="28813" y="41857"/>
                </a:lnTo>
                <a:lnTo>
                  <a:pt x="60620" y="15609"/>
                </a:lnTo>
                <a:lnTo>
                  <a:pt x="100286" y="1579"/>
                </a:lnTo>
                <a:lnTo>
                  <a:pt x="119786" y="0"/>
                </a:lnTo>
                <a:lnTo>
                  <a:pt x="4151426" y="0"/>
                </a:lnTo>
                <a:lnTo>
                  <a:pt x="4166076" y="886"/>
                </a:lnTo>
                <a:lnTo>
                  <a:pt x="4206454" y="13360"/>
                </a:lnTo>
                <a:lnTo>
                  <a:pt x="4239289" y="38368"/>
                </a:lnTo>
                <a:lnTo>
                  <a:pt x="4261776" y="73107"/>
                </a:lnTo>
                <a:lnTo>
                  <a:pt x="4271110" y="114769"/>
                </a:lnTo>
                <a:lnTo>
                  <a:pt x="4271213" y="119786"/>
                </a:lnTo>
                <a:lnTo>
                  <a:pt x="4271213" y="373519"/>
                </a:lnTo>
                <a:lnTo>
                  <a:pt x="4263541" y="415787"/>
                </a:lnTo>
                <a:lnTo>
                  <a:pt x="4242397" y="451446"/>
                </a:lnTo>
                <a:lnTo>
                  <a:pt x="4210587" y="477690"/>
                </a:lnTo>
                <a:lnTo>
                  <a:pt x="4170918" y="491715"/>
                </a:lnTo>
                <a:lnTo>
                  <a:pt x="119786" y="493293"/>
                </a:lnTo>
                <a:lnTo>
                  <a:pt x="105135" y="492406"/>
                </a:lnTo>
                <a:lnTo>
                  <a:pt x="64756" y="479934"/>
                </a:lnTo>
                <a:lnTo>
                  <a:pt x="31920" y="454927"/>
                </a:lnTo>
                <a:lnTo>
                  <a:pt x="9433" y="420189"/>
                </a:lnTo>
                <a:lnTo>
                  <a:pt x="102" y="378526"/>
                </a:lnTo>
                <a:lnTo>
                  <a:pt x="0" y="119786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5216" y="3564635"/>
            <a:ext cx="4364735" cy="588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6435" y="381609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3831" y="3589426"/>
            <a:ext cx="4271200" cy="4932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831" y="3589411"/>
            <a:ext cx="4271645" cy="493395"/>
          </a:xfrm>
          <a:custGeom>
            <a:avLst/>
            <a:gdLst/>
            <a:ahLst/>
            <a:cxnLst/>
            <a:rect l="l" t="t" r="r" b="b"/>
            <a:pathLst>
              <a:path w="4271645" h="493395">
                <a:moveTo>
                  <a:pt x="0" y="119786"/>
                </a:moveTo>
                <a:lnTo>
                  <a:pt x="7670" y="77518"/>
                </a:lnTo>
                <a:lnTo>
                  <a:pt x="28813" y="41857"/>
                </a:lnTo>
                <a:lnTo>
                  <a:pt x="60620" y="15609"/>
                </a:lnTo>
                <a:lnTo>
                  <a:pt x="100286" y="1579"/>
                </a:lnTo>
                <a:lnTo>
                  <a:pt x="119786" y="0"/>
                </a:lnTo>
                <a:lnTo>
                  <a:pt x="4151426" y="0"/>
                </a:lnTo>
                <a:lnTo>
                  <a:pt x="4166076" y="886"/>
                </a:lnTo>
                <a:lnTo>
                  <a:pt x="4206454" y="13360"/>
                </a:lnTo>
                <a:lnTo>
                  <a:pt x="4239289" y="38368"/>
                </a:lnTo>
                <a:lnTo>
                  <a:pt x="4261776" y="73107"/>
                </a:lnTo>
                <a:lnTo>
                  <a:pt x="4271110" y="114769"/>
                </a:lnTo>
                <a:lnTo>
                  <a:pt x="4271213" y="119786"/>
                </a:lnTo>
                <a:lnTo>
                  <a:pt x="4271213" y="373519"/>
                </a:lnTo>
                <a:lnTo>
                  <a:pt x="4263541" y="415787"/>
                </a:lnTo>
                <a:lnTo>
                  <a:pt x="4242397" y="451446"/>
                </a:lnTo>
                <a:lnTo>
                  <a:pt x="4210587" y="477690"/>
                </a:lnTo>
                <a:lnTo>
                  <a:pt x="4170918" y="491715"/>
                </a:lnTo>
                <a:lnTo>
                  <a:pt x="119786" y="493293"/>
                </a:lnTo>
                <a:lnTo>
                  <a:pt x="105135" y="492406"/>
                </a:lnTo>
                <a:lnTo>
                  <a:pt x="64756" y="479934"/>
                </a:lnTo>
                <a:lnTo>
                  <a:pt x="31920" y="454927"/>
                </a:lnTo>
                <a:lnTo>
                  <a:pt x="9433" y="420189"/>
                </a:lnTo>
                <a:lnTo>
                  <a:pt x="102" y="378526"/>
                </a:lnTo>
                <a:lnTo>
                  <a:pt x="0" y="119786"/>
                </a:lnTo>
                <a:close/>
              </a:path>
            </a:pathLst>
          </a:custGeom>
          <a:ln w="9525">
            <a:solidFill>
              <a:srgbClr val="98B95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644" y="4724400"/>
            <a:ext cx="4364735" cy="5882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3388" y="4975859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9983" y="4748441"/>
            <a:ext cx="4271213" cy="4933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9989" y="4748441"/>
            <a:ext cx="4271645" cy="493395"/>
          </a:xfrm>
          <a:custGeom>
            <a:avLst/>
            <a:gdLst/>
            <a:ahLst/>
            <a:cxnLst/>
            <a:rect l="l" t="t" r="r" b="b"/>
            <a:pathLst>
              <a:path w="4271645" h="493395">
                <a:moveTo>
                  <a:pt x="0" y="119786"/>
                </a:moveTo>
                <a:lnTo>
                  <a:pt x="7670" y="77518"/>
                </a:lnTo>
                <a:lnTo>
                  <a:pt x="28813" y="41857"/>
                </a:lnTo>
                <a:lnTo>
                  <a:pt x="60620" y="15609"/>
                </a:lnTo>
                <a:lnTo>
                  <a:pt x="100286" y="1579"/>
                </a:lnTo>
                <a:lnTo>
                  <a:pt x="119786" y="0"/>
                </a:lnTo>
                <a:lnTo>
                  <a:pt x="4151426" y="0"/>
                </a:lnTo>
                <a:lnTo>
                  <a:pt x="4166076" y="886"/>
                </a:lnTo>
                <a:lnTo>
                  <a:pt x="4206454" y="13360"/>
                </a:lnTo>
                <a:lnTo>
                  <a:pt x="4239289" y="38368"/>
                </a:lnTo>
                <a:lnTo>
                  <a:pt x="4261776" y="73107"/>
                </a:lnTo>
                <a:lnTo>
                  <a:pt x="4271110" y="114769"/>
                </a:lnTo>
                <a:lnTo>
                  <a:pt x="4271213" y="119786"/>
                </a:lnTo>
                <a:lnTo>
                  <a:pt x="4271213" y="373519"/>
                </a:lnTo>
                <a:lnTo>
                  <a:pt x="4263541" y="415787"/>
                </a:lnTo>
                <a:lnTo>
                  <a:pt x="4242397" y="451446"/>
                </a:lnTo>
                <a:lnTo>
                  <a:pt x="4210587" y="477690"/>
                </a:lnTo>
                <a:lnTo>
                  <a:pt x="4170918" y="491715"/>
                </a:lnTo>
                <a:lnTo>
                  <a:pt x="119786" y="493293"/>
                </a:lnTo>
                <a:lnTo>
                  <a:pt x="105135" y="492406"/>
                </a:lnTo>
                <a:lnTo>
                  <a:pt x="64756" y="479934"/>
                </a:lnTo>
                <a:lnTo>
                  <a:pt x="31920" y="454927"/>
                </a:lnTo>
                <a:lnTo>
                  <a:pt x="9433" y="420189"/>
                </a:lnTo>
                <a:lnTo>
                  <a:pt x="102" y="378526"/>
                </a:lnTo>
                <a:lnTo>
                  <a:pt x="0" y="119786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6739" y="5314188"/>
            <a:ext cx="4355591" cy="579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23388" y="5561075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9818" y="5333987"/>
            <a:ext cx="4271200" cy="4932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8932" y="4146803"/>
            <a:ext cx="4364735" cy="5882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40151" y="4398264"/>
            <a:ext cx="85344" cy="8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7700" y="4171772"/>
            <a:ext cx="4271213" cy="4932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7700" y="4171758"/>
            <a:ext cx="4271645" cy="493395"/>
          </a:xfrm>
          <a:custGeom>
            <a:avLst/>
            <a:gdLst/>
            <a:ahLst/>
            <a:cxnLst/>
            <a:rect l="l" t="t" r="r" b="b"/>
            <a:pathLst>
              <a:path w="4271645" h="493395">
                <a:moveTo>
                  <a:pt x="0" y="119786"/>
                </a:moveTo>
                <a:lnTo>
                  <a:pt x="7670" y="77518"/>
                </a:lnTo>
                <a:lnTo>
                  <a:pt x="28813" y="41857"/>
                </a:lnTo>
                <a:lnTo>
                  <a:pt x="60620" y="15609"/>
                </a:lnTo>
                <a:lnTo>
                  <a:pt x="100286" y="1579"/>
                </a:lnTo>
                <a:lnTo>
                  <a:pt x="119786" y="0"/>
                </a:lnTo>
                <a:lnTo>
                  <a:pt x="4151426" y="0"/>
                </a:lnTo>
                <a:lnTo>
                  <a:pt x="4166076" y="886"/>
                </a:lnTo>
                <a:lnTo>
                  <a:pt x="4206454" y="13360"/>
                </a:lnTo>
                <a:lnTo>
                  <a:pt x="4239289" y="38368"/>
                </a:lnTo>
                <a:lnTo>
                  <a:pt x="4261776" y="73107"/>
                </a:lnTo>
                <a:lnTo>
                  <a:pt x="4271110" y="114769"/>
                </a:lnTo>
                <a:lnTo>
                  <a:pt x="4271213" y="119786"/>
                </a:lnTo>
                <a:lnTo>
                  <a:pt x="4271213" y="373519"/>
                </a:lnTo>
                <a:lnTo>
                  <a:pt x="4263541" y="415787"/>
                </a:lnTo>
                <a:lnTo>
                  <a:pt x="4242397" y="451446"/>
                </a:lnTo>
                <a:lnTo>
                  <a:pt x="4210587" y="477690"/>
                </a:lnTo>
                <a:lnTo>
                  <a:pt x="4170918" y="491715"/>
                </a:lnTo>
                <a:lnTo>
                  <a:pt x="119786" y="493293"/>
                </a:lnTo>
                <a:lnTo>
                  <a:pt x="105135" y="492406"/>
                </a:lnTo>
                <a:lnTo>
                  <a:pt x="64756" y="479934"/>
                </a:lnTo>
                <a:lnTo>
                  <a:pt x="31920" y="454927"/>
                </a:lnTo>
                <a:lnTo>
                  <a:pt x="9433" y="420189"/>
                </a:lnTo>
                <a:lnTo>
                  <a:pt x="102" y="378526"/>
                </a:lnTo>
                <a:lnTo>
                  <a:pt x="0" y="119786"/>
                </a:lnTo>
                <a:close/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38200" y="2528156"/>
            <a:ext cx="3352800" cy="3254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482600">
              <a:lnSpc>
                <a:spcPct val="100000"/>
              </a:lnSpc>
            </a:pPr>
            <a:r>
              <a:rPr b="1" cap="small" spc="15" dirty="0" smtClean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lang="ga-IE" b="1" cap="small" spc="-10" dirty="0" smtClean="0">
                <a:solidFill>
                  <a:srgbClr val="FFFFFF"/>
                </a:solidFill>
                <a:latin typeface="Calisto MT"/>
                <a:cs typeface="Calisto MT"/>
              </a:rPr>
              <a:t>ús (In media res)</a:t>
            </a:r>
            <a:endParaRPr b="1" cap="small" dirty="0">
              <a:solidFill>
                <a:srgbClr val="FFFFFF"/>
              </a:solidFill>
              <a:latin typeface="Calisto MT"/>
              <a:cs typeface="Calisto MT"/>
            </a:endParaRPr>
          </a:p>
          <a:p>
            <a:pPr marL="424180" marR="6350" indent="-411480">
              <a:lnSpc>
                <a:spcPct val="207200"/>
              </a:lnSpc>
              <a:spcBef>
                <a:spcPts val="245"/>
              </a:spcBef>
            </a:pPr>
            <a:r>
              <a:rPr lang="ga-IE" b="1" cap="small" spc="15" dirty="0" smtClean="0">
                <a:solidFill>
                  <a:srgbClr val="FFFFFF"/>
                </a:solidFill>
                <a:latin typeface="Calisto MT"/>
                <a:cs typeface="Calisto MT"/>
              </a:rPr>
              <a:t>	 Carachtair agus </a:t>
            </a:r>
            <a:r>
              <a:rPr b="1" cap="small" spc="15" dirty="0" smtClean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b="1" cap="small" spc="-10" dirty="0" smtClean="0">
                <a:solidFill>
                  <a:srgbClr val="FFFFFF"/>
                </a:solidFill>
                <a:latin typeface="Calisto MT"/>
                <a:cs typeface="Calisto MT"/>
              </a:rPr>
              <a:t>éa</a:t>
            </a:r>
            <a:r>
              <a:rPr b="1" cap="small" dirty="0" smtClean="0">
                <a:solidFill>
                  <a:srgbClr val="FFFFFF"/>
                </a:solidFill>
                <a:latin typeface="Calisto MT"/>
                <a:cs typeface="Calisto MT"/>
              </a:rPr>
              <a:t>ma</a:t>
            </a:r>
            <a:r>
              <a:rPr b="1" cap="small" spc="-25" dirty="0" smtClean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endParaRPr lang="ga-IE" b="1" cap="small" spc="-10" dirty="0">
              <a:solidFill>
                <a:srgbClr val="FFFFFF"/>
              </a:solidFill>
              <a:latin typeface="Calisto MT"/>
              <a:cs typeface="Calisto MT"/>
            </a:endParaRPr>
          </a:p>
          <a:p>
            <a:pPr marL="424180" marR="6350" indent="-411480">
              <a:lnSpc>
                <a:spcPct val="207200"/>
              </a:lnSpc>
              <a:spcBef>
                <a:spcPts val="245"/>
              </a:spcBef>
            </a:pPr>
            <a:r>
              <a:rPr lang="ga-IE" b="1" cap="small" spc="-10" dirty="0" smtClean="0">
                <a:solidFill>
                  <a:srgbClr val="FFFFFF"/>
                </a:solidFill>
                <a:latin typeface="Calisto MT"/>
                <a:cs typeface="Calisto MT"/>
              </a:rPr>
              <a:t>	 Bunchoimhlint</a:t>
            </a:r>
          </a:p>
          <a:p>
            <a:pPr marL="424180" marR="6350" indent="-411480">
              <a:lnSpc>
                <a:spcPct val="207200"/>
              </a:lnSpc>
              <a:spcBef>
                <a:spcPts val="245"/>
              </a:spcBef>
            </a:pPr>
            <a:r>
              <a:rPr lang="ga-IE" b="1" cap="small" dirty="0" smtClean="0">
                <a:solidFill>
                  <a:srgbClr val="FFFFFF"/>
                </a:solidFill>
                <a:latin typeface="Calisto MT"/>
                <a:cs typeface="Calisto MT"/>
              </a:rPr>
              <a:t>	 An Plota – Eachtraí </a:t>
            </a:r>
            <a:endParaRPr lang="ga-IE" b="1" cap="small" dirty="0">
              <a:solidFill>
                <a:srgbClr val="FFFFFF"/>
              </a:solidFill>
              <a:latin typeface="Calisto MT"/>
              <a:cs typeface="Calisto MT"/>
            </a:endParaRPr>
          </a:p>
          <a:p>
            <a:pPr marL="424180" marR="6350" indent="-411480">
              <a:lnSpc>
                <a:spcPct val="207200"/>
              </a:lnSpc>
              <a:spcBef>
                <a:spcPts val="245"/>
              </a:spcBef>
            </a:pPr>
            <a:r>
              <a:rPr lang="ga-IE" b="1" cap="small" spc="-15" dirty="0" smtClean="0">
                <a:solidFill>
                  <a:srgbClr val="FFFFFF"/>
                </a:solidFill>
                <a:latin typeface="Calisto MT"/>
                <a:cs typeface="Calisto MT"/>
              </a:rPr>
              <a:t>	 Dígeann</a:t>
            </a:r>
          </a:p>
          <a:p>
            <a:pPr marL="424180" marR="6350" indent="-411480">
              <a:lnSpc>
                <a:spcPct val="207200"/>
              </a:lnSpc>
              <a:spcBef>
                <a:spcPts val="245"/>
              </a:spcBef>
            </a:pPr>
            <a:r>
              <a:rPr b="1" cap="small" spc="-15" dirty="0" smtClean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lang="ga-IE" b="1" cap="small" spc="-15" dirty="0" smtClean="0">
                <a:solidFill>
                  <a:srgbClr val="FFFFFF"/>
                </a:solidFill>
                <a:latin typeface="Calisto MT"/>
                <a:cs typeface="Calisto MT"/>
              </a:rPr>
              <a:t>	 </a:t>
            </a:r>
            <a:r>
              <a:rPr lang="ga-IE" b="1" cap="small" dirty="0" smtClean="0">
                <a:solidFill>
                  <a:srgbClr val="FFFFFF"/>
                </a:solidFill>
                <a:latin typeface="Calisto MT"/>
                <a:cs typeface="Calisto MT"/>
              </a:rPr>
              <a:t>Denouement &amp; Críoch</a:t>
            </a:r>
            <a:endParaRPr b="1" cap="small" dirty="0">
              <a:solidFill>
                <a:srgbClr val="FFFFFF"/>
              </a:solidFill>
              <a:latin typeface="Calisto MT"/>
              <a:cs typeface="Calisto MT"/>
            </a:endParaRPr>
          </a:p>
        </p:txBody>
      </p:sp>
      <p:pic>
        <p:nvPicPr>
          <p:cNvPr id="32" name="Picture 31" descr="3rd-short-film-fest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2670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36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Carachtair agus Téama</a:t>
            </a: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1" y="4800600"/>
            <a:ext cx="297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sto MT"/>
                <a:cs typeface="Calisto MT"/>
              </a:rPr>
              <a:t>	  	</a:t>
            </a:r>
            <a:endParaRPr lang="en-US" sz="3200" b="1" i="1" dirty="0">
              <a:latin typeface="Calisto MT"/>
              <a:cs typeface="Calisto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505200"/>
            <a:ext cx="358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sto MT"/>
                <a:cs typeface="Calisto MT"/>
              </a:rPr>
              <a:t> </a:t>
            </a:r>
            <a:r>
              <a:rPr lang="en-US" sz="3200" b="1" dirty="0" smtClean="0">
                <a:latin typeface="Calisto MT"/>
                <a:cs typeface="Calisto MT"/>
              </a:rPr>
              <a:t>  		  </a:t>
            </a:r>
            <a:r>
              <a:rPr lang="en-US" sz="2400" b="1" cap="small" dirty="0" smtClean="0">
                <a:latin typeface="Calisto MT"/>
                <a:cs typeface="Calisto MT"/>
              </a:rPr>
              <a:t>An </a:t>
            </a:r>
            <a:r>
              <a:rPr lang="en-US" sz="2400" b="1" cap="small" dirty="0" err="1" smtClean="0">
                <a:latin typeface="Calisto MT"/>
                <a:cs typeface="Calisto MT"/>
              </a:rPr>
              <a:t>tOlc</a:t>
            </a:r>
            <a:endParaRPr lang="en-US" sz="2400" b="1" i="1" cap="small" dirty="0">
              <a:latin typeface="Calisto MT"/>
              <a:cs typeface="Calisto M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latin typeface="Calisto MT"/>
                <a:cs typeface="Calisto MT"/>
              </a:rPr>
              <a:t>An </a:t>
            </a:r>
            <a:r>
              <a:rPr lang="en-US" sz="2400" b="1" i="1" dirty="0" err="1" smtClean="0">
                <a:latin typeface="Calisto MT"/>
                <a:cs typeface="Calisto MT"/>
              </a:rPr>
              <a:t>urchóid</a:t>
            </a:r>
            <a:r>
              <a:rPr lang="en-US" sz="2400" b="1" i="1" dirty="0" smtClean="0">
                <a:latin typeface="Calisto MT"/>
                <a:cs typeface="Calisto MT"/>
              </a:rPr>
              <a:t> / </a:t>
            </a:r>
            <a:r>
              <a:rPr lang="en-US" sz="2400" b="1" i="1" dirty="0" err="1" smtClean="0">
                <a:latin typeface="Calisto MT"/>
                <a:cs typeface="Calisto MT"/>
              </a:rPr>
              <a:t>foréigean</a:t>
            </a:r>
            <a:endParaRPr lang="en-US" sz="2400" b="1" i="1" dirty="0">
              <a:latin typeface="Calisto MT"/>
              <a:cs typeface="Calisto M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latin typeface="Calisto MT"/>
                <a:cs typeface="Calisto MT"/>
              </a:rPr>
              <a:t>An </a:t>
            </a:r>
            <a:r>
              <a:rPr lang="en-US" sz="2400" b="1" i="1" dirty="0" err="1" smtClean="0">
                <a:latin typeface="Calisto MT"/>
                <a:cs typeface="Calisto MT"/>
              </a:rPr>
              <a:t>teanga</a:t>
            </a:r>
            <a:r>
              <a:rPr lang="en-US" sz="2400" b="1" i="1" dirty="0" smtClean="0">
                <a:latin typeface="Calisto MT"/>
                <a:cs typeface="Calisto MT"/>
              </a:rPr>
              <a:t> </a:t>
            </a:r>
            <a:r>
              <a:rPr lang="en-US" sz="2400" b="1" i="1" dirty="0" err="1" smtClean="0">
                <a:latin typeface="Calisto MT"/>
                <a:cs typeface="Calisto MT"/>
              </a:rPr>
              <a:t>gháirsiúil</a:t>
            </a:r>
            <a:endParaRPr lang="en-US" sz="2400" b="1" i="1" dirty="0" smtClean="0">
              <a:latin typeface="Calisto MT"/>
              <a:cs typeface="Calisto M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latin typeface="Calisto MT"/>
                <a:cs typeface="Calisto MT"/>
              </a:rPr>
              <a:t>An </a:t>
            </a:r>
            <a:r>
              <a:rPr lang="en-US" sz="2400" b="1" i="1" dirty="0" err="1" smtClean="0">
                <a:latin typeface="Calisto MT"/>
                <a:cs typeface="Calisto MT"/>
              </a:rPr>
              <a:t>easpa</a:t>
            </a:r>
            <a:r>
              <a:rPr lang="en-US" sz="2400" b="1" i="1" dirty="0" smtClean="0">
                <a:latin typeface="Calisto MT"/>
                <a:cs typeface="Calisto MT"/>
              </a:rPr>
              <a:t> </a:t>
            </a:r>
            <a:r>
              <a:rPr lang="en-US" sz="2400" b="1" i="1" dirty="0" err="1" smtClean="0">
                <a:latin typeface="Calisto MT"/>
                <a:cs typeface="Calisto MT"/>
              </a:rPr>
              <a:t>cúraim</a:t>
            </a:r>
            <a:r>
              <a:rPr lang="en-US" sz="2400" b="1" i="1" dirty="0" smtClean="0">
                <a:latin typeface="Calisto MT"/>
                <a:cs typeface="Calisto MT"/>
              </a:rPr>
              <a:t> </a:t>
            </a:r>
            <a:r>
              <a:rPr lang="en-US" sz="2400" b="1" i="1" dirty="0" err="1" smtClean="0">
                <a:latin typeface="Calisto MT"/>
                <a:cs typeface="Calisto MT"/>
              </a:rPr>
              <a:t>i</a:t>
            </a:r>
            <a:r>
              <a:rPr lang="en-US" sz="2400" b="1" i="1" dirty="0" smtClean="0">
                <a:latin typeface="Calisto MT"/>
                <a:cs typeface="Calisto MT"/>
              </a:rPr>
              <a:t> </a:t>
            </a:r>
            <a:r>
              <a:rPr lang="en-US" sz="2400" b="1" i="1" dirty="0" err="1" smtClean="0">
                <a:latin typeface="Calisto MT"/>
                <a:cs typeface="Calisto MT"/>
              </a:rPr>
              <a:t>leith</a:t>
            </a:r>
            <a:r>
              <a:rPr lang="en-US" sz="2400" b="1" i="1" dirty="0">
                <a:latin typeface="Calisto MT"/>
                <a:cs typeface="Calisto MT"/>
              </a:rPr>
              <a:t> </a:t>
            </a:r>
            <a:r>
              <a:rPr lang="en-US" sz="2400" b="1" i="1" dirty="0" err="1" smtClean="0">
                <a:latin typeface="Calisto MT"/>
                <a:cs typeface="Calisto MT"/>
              </a:rPr>
              <a:t>ainmhithe</a:t>
            </a:r>
            <a:r>
              <a:rPr lang="en-US" sz="2400" b="1" i="1" dirty="0">
                <a:latin typeface="Calisto MT"/>
                <a:cs typeface="Calisto MT"/>
              </a:rPr>
              <a:t> </a:t>
            </a:r>
            <a:r>
              <a:rPr lang="en-US" sz="2400" b="1" i="1" dirty="0" err="1" smtClean="0">
                <a:latin typeface="Calisto MT"/>
                <a:cs typeface="Calisto MT"/>
              </a:rPr>
              <a:t>agus</a:t>
            </a:r>
            <a:r>
              <a:rPr lang="en-US" sz="2400" b="1" i="1" dirty="0">
                <a:latin typeface="Calisto MT"/>
                <a:cs typeface="Calisto MT"/>
              </a:rPr>
              <a:t> </a:t>
            </a:r>
            <a:r>
              <a:rPr lang="en-US" sz="2400" b="1" i="1" dirty="0" smtClean="0">
                <a:latin typeface="Calisto MT"/>
                <a:cs typeface="Calisto MT"/>
              </a:rPr>
              <a:t>an </a:t>
            </a:r>
            <a:r>
              <a:rPr lang="en-US" sz="2400" b="1" i="1" dirty="0" err="1" smtClean="0">
                <a:latin typeface="Calisto MT"/>
                <a:cs typeface="Calisto MT"/>
              </a:rPr>
              <a:t>easpa</a:t>
            </a:r>
            <a:r>
              <a:rPr lang="en-US" sz="2400" b="1" i="1" dirty="0" smtClean="0">
                <a:latin typeface="Calisto MT"/>
                <a:cs typeface="Calisto MT"/>
              </a:rPr>
              <a:t> </a:t>
            </a:r>
            <a:r>
              <a:rPr lang="en-US" sz="2400" b="1" i="1" dirty="0" err="1" smtClean="0">
                <a:latin typeface="Calisto MT"/>
                <a:cs typeface="Calisto MT"/>
              </a:rPr>
              <a:t>measa</a:t>
            </a:r>
            <a:r>
              <a:rPr lang="en-US" sz="2400" b="1" i="1" dirty="0" smtClean="0">
                <a:latin typeface="Calisto MT"/>
                <a:cs typeface="Calisto MT"/>
              </a:rPr>
              <a:t> </a:t>
            </a:r>
            <a:r>
              <a:rPr lang="en-US" sz="2400" b="1" i="1" dirty="0" err="1" smtClean="0">
                <a:latin typeface="Calisto MT"/>
                <a:cs typeface="Calisto MT"/>
              </a:rPr>
              <a:t>ar</a:t>
            </a:r>
            <a:r>
              <a:rPr lang="en-US" sz="2400" b="1" i="1" dirty="0" smtClean="0">
                <a:latin typeface="Calisto MT"/>
                <a:cs typeface="Calisto MT"/>
              </a:rPr>
              <a:t> </a:t>
            </a:r>
            <a:r>
              <a:rPr lang="en-US" sz="2400" b="1" i="1" dirty="0" err="1" smtClean="0">
                <a:latin typeface="Calisto MT"/>
                <a:cs typeface="Calisto MT"/>
              </a:rPr>
              <a:t>údaráis</a:t>
            </a:r>
            <a:endParaRPr lang="en-US" sz="2400" b="1" i="1" dirty="0" smtClean="0">
              <a:latin typeface="Calisto MT"/>
              <a:cs typeface="Calisto M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latin typeface="Calisto MT"/>
                <a:cs typeface="Calisto MT"/>
              </a:rPr>
              <a:t>An </a:t>
            </a:r>
            <a:r>
              <a:rPr lang="en-US" sz="2400" b="1" i="1" dirty="0" err="1" smtClean="0">
                <a:latin typeface="Calisto MT"/>
                <a:cs typeface="Calisto MT"/>
              </a:rPr>
              <a:t>Béarla</a:t>
            </a:r>
            <a:r>
              <a:rPr lang="en-US" sz="2400" b="1" i="1" dirty="0" smtClean="0">
                <a:latin typeface="Calisto MT"/>
                <a:cs typeface="Calisto MT"/>
              </a:rPr>
              <a:t> </a:t>
            </a:r>
          </a:p>
          <a:p>
            <a:endParaRPr lang="en-US" sz="2400" b="1" i="1" dirty="0">
              <a:latin typeface="Calisto MT"/>
              <a:cs typeface="Calisto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2057400"/>
            <a:ext cx="130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sto MT"/>
                <a:cs typeface="Calisto MT"/>
              </a:rPr>
              <a:t>VS</a:t>
            </a:r>
            <a:endParaRPr lang="en-US" sz="3600" b="1" dirty="0">
              <a:latin typeface="Calisto MT"/>
              <a:cs typeface="Calisto MT"/>
            </a:endParaRPr>
          </a:p>
        </p:txBody>
      </p:sp>
      <p:pic>
        <p:nvPicPr>
          <p:cNvPr id="4" name="Picture 3" descr="ss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2209800" cy="2133600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47800"/>
            <a:ext cx="22860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657600"/>
            <a:ext cx="3200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sto MT"/>
                <a:cs typeface="Calisto MT"/>
              </a:rPr>
              <a:t>  	   </a:t>
            </a:r>
            <a:r>
              <a:rPr lang="en-US" sz="2400" b="1" cap="small" dirty="0" smtClean="0">
                <a:latin typeface="Calisto MT"/>
                <a:cs typeface="Calisto MT"/>
              </a:rPr>
              <a:t>An </a:t>
            </a:r>
            <a:r>
              <a:rPr lang="en-US" sz="2400" b="1" cap="small" dirty="0" err="1" smtClean="0">
                <a:latin typeface="Calisto MT"/>
                <a:cs typeface="Calisto MT"/>
              </a:rPr>
              <a:t>Mhaith</a:t>
            </a:r>
            <a:endParaRPr lang="en-US" sz="2400" b="1" cap="small" dirty="0" smtClean="0">
              <a:latin typeface="Calisto MT"/>
              <a:cs typeface="Calisto M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latin typeface="Calisto MT"/>
                <a:cs typeface="Calisto MT"/>
              </a:rPr>
              <a:t>An </a:t>
            </a:r>
            <a:r>
              <a:rPr lang="en-US" sz="2400" b="1" i="1" dirty="0" err="1" smtClean="0">
                <a:latin typeface="Calisto MT"/>
                <a:cs typeface="Calisto MT"/>
              </a:rPr>
              <a:t>neamhurchóid</a:t>
            </a:r>
            <a:endParaRPr lang="en-US" sz="2400" b="1" i="1" dirty="0" smtClean="0">
              <a:latin typeface="Calisto MT"/>
              <a:cs typeface="Calisto M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latin typeface="Calisto MT"/>
                <a:cs typeface="Calisto MT"/>
              </a:rPr>
              <a:t>An </a:t>
            </a:r>
            <a:r>
              <a:rPr lang="en-US" sz="2400" b="1" i="1" dirty="0" err="1" smtClean="0">
                <a:latin typeface="Calisto MT"/>
                <a:cs typeface="Calisto MT"/>
              </a:rPr>
              <a:t>easpa</a:t>
            </a:r>
            <a:r>
              <a:rPr lang="en-US" sz="2400" b="1" i="1" dirty="0" smtClean="0">
                <a:latin typeface="Calisto MT"/>
                <a:cs typeface="Calisto MT"/>
              </a:rPr>
              <a:t> </a:t>
            </a:r>
            <a:r>
              <a:rPr lang="en-US" sz="2400" b="1" i="1" dirty="0" err="1" smtClean="0">
                <a:latin typeface="Calisto MT"/>
                <a:cs typeface="Calisto MT"/>
              </a:rPr>
              <a:t>cainte</a:t>
            </a:r>
            <a:endParaRPr lang="en-US" sz="2400" b="1" i="1" dirty="0" smtClean="0">
              <a:latin typeface="Calisto MT"/>
              <a:cs typeface="Calisto M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latin typeface="Calisto MT"/>
                <a:cs typeface="Calisto MT"/>
              </a:rPr>
              <a:t>An </a:t>
            </a:r>
            <a:r>
              <a:rPr lang="en-US" sz="2400" b="1" i="1" dirty="0" err="1" smtClean="0">
                <a:latin typeface="Calisto MT"/>
                <a:cs typeface="Calisto MT"/>
              </a:rPr>
              <a:t>cúram</a:t>
            </a:r>
            <a:r>
              <a:rPr lang="en-US" sz="2400" b="1" i="1" dirty="0" smtClean="0">
                <a:latin typeface="Calisto MT"/>
                <a:cs typeface="Calisto MT"/>
              </a:rPr>
              <a:t> </a:t>
            </a:r>
            <a:r>
              <a:rPr lang="en-US" sz="2400" b="1" i="1" dirty="0" err="1" smtClean="0">
                <a:latin typeface="Calisto MT"/>
                <a:cs typeface="Calisto MT"/>
              </a:rPr>
              <a:t>i</a:t>
            </a:r>
            <a:r>
              <a:rPr lang="en-US" sz="2400" b="1" i="1" dirty="0" smtClean="0">
                <a:latin typeface="Calisto MT"/>
                <a:cs typeface="Calisto MT"/>
              </a:rPr>
              <a:t> </a:t>
            </a:r>
            <a:r>
              <a:rPr lang="en-US" sz="2400" b="1" i="1" dirty="0" err="1" smtClean="0">
                <a:latin typeface="Calisto MT"/>
                <a:cs typeface="Calisto MT"/>
              </a:rPr>
              <a:t>leith</a:t>
            </a:r>
            <a:r>
              <a:rPr lang="en-US" sz="2400" b="1" i="1" dirty="0" smtClean="0">
                <a:latin typeface="Calisto MT"/>
                <a:cs typeface="Calisto MT"/>
              </a:rPr>
              <a:t> an </a:t>
            </a:r>
            <a:r>
              <a:rPr lang="en-US" sz="2400" b="1" i="1" dirty="0" err="1" smtClean="0">
                <a:latin typeface="Calisto MT"/>
                <a:cs typeface="Calisto MT"/>
              </a:rPr>
              <a:t>asail</a:t>
            </a:r>
            <a:endParaRPr lang="en-US" sz="2400" b="1" i="1" dirty="0" smtClean="0">
              <a:latin typeface="Calisto MT"/>
              <a:cs typeface="Calisto M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latin typeface="Calisto MT"/>
                <a:cs typeface="Calisto MT"/>
              </a:rPr>
              <a:t>An </a:t>
            </a:r>
            <a:r>
              <a:rPr lang="en-US" sz="2400" b="1" i="1" dirty="0" err="1" smtClean="0">
                <a:latin typeface="Calisto MT"/>
                <a:cs typeface="Calisto MT"/>
              </a:rPr>
              <a:t>Ghaeilge</a:t>
            </a:r>
            <a:endParaRPr lang="en-US" sz="2400" b="1" i="1" dirty="0" smtClean="0">
              <a:latin typeface="Calisto MT"/>
              <a:cs typeface="Calisto MT"/>
            </a:endParaRPr>
          </a:p>
          <a:p>
            <a:endParaRPr lang="en-US" sz="2400" b="1" dirty="0">
              <a:latin typeface="Calisto MT"/>
              <a:cs typeface="Calisto MT"/>
            </a:endParaRPr>
          </a:p>
          <a:p>
            <a:endParaRPr lang="en-US" sz="2400" b="1" dirty="0" smtClean="0">
              <a:latin typeface="Calisto MT"/>
              <a:cs typeface="Calisto MT"/>
            </a:endParaRPr>
          </a:p>
          <a:p>
            <a:endParaRPr lang="en-US" sz="2400" b="1" dirty="0" smtClean="0">
              <a:latin typeface="Calisto MT"/>
              <a:cs typeface="Calisto MT"/>
            </a:endParaRPr>
          </a:p>
          <a:p>
            <a:endParaRPr lang="en-US" sz="2400" b="1" dirty="0">
              <a:latin typeface="Calisto MT"/>
              <a:cs typeface="Calisto MT"/>
            </a:endParaRPr>
          </a:p>
          <a:p>
            <a:endParaRPr lang="en-US" sz="2400" b="1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40621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1" y="4800600"/>
            <a:ext cx="297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sto MT"/>
                <a:cs typeface="Calisto MT"/>
              </a:rPr>
              <a:t>	  	</a:t>
            </a:r>
            <a:endParaRPr lang="en-US" sz="3200" b="1" i="1" dirty="0">
              <a:latin typeface="Calisto MT"/>
              <a:cs typeface="Calisto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447800"/>
            <a:ext cx="6567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sto MT"/>
                <a:cs typeface="Calisto MT"/>
              </a:rPr>
              <a:t>BAINIGÍ SULT AS NA GEARRSCANNÁIN!</a:t>
            </a:r>
            <a:endParaRPr lang="en-US" sz="4000" b="1" dirty="0">
              <a:latin typeface="Calisto MT"/>
              <a:cs typeface="Calisto MT"/>
            </a:endParaRPr>
          </a:p>
        </p:txBody>
      </p:sp>
      <p:pic>
        <p:nvPicPr>
          <p:cNvPr id="7" name="Picture 6" descr="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19400"/>
            <a:ext cx="6324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3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600" b="1" cap="small" spc="15" dirty="0" err="1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lang="en-US" sz="3600" b="1" cap="small" spc="-10" dirty="0" err="1">
                <a:solidFill>
                  <a:srgbClr val="FFFFFF"/>
                </a:solidFill>
                <a:latin typeface="Calisto MT"/>
                <a:cs typeface="Calisto MT"/>
              </a:rPr>
              <a:t>ús</a:t>
            </a:r>
            <a:r>
              <a:rPr lang="en-US" sz="3600" b="1" cap="small" spc="-10" dirty="0">
                <a:solidFill>
                  <a:srgbClr val="FFFFFF"/>
                </a:solidFill>
                <a:latin typeface="Calisto MT"/>
                <a:cs typeface="Calisto MT"/>
              </a:rPr>
              <a:t> (In media res)</a:t>
            </a:r>
            <a:endParaRPr lang="en-US" sz="3600" b="1" cap="small" dirty="0">
              <a:solidFill>
                <a:srgbClr val="FFFFFF"/>
              </a:solidFill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</a:pP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76400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sto MT"/>
                <a:cs typeface="Calisto MT"/>
              </a:rPr>
              <a:t>						</a:t>
            </a:r>
            <a:endParaRPr lang="en-US" sz="3200" dirty="0">
              <a:latin typeface="Calisto MT"/>
              <a:cs typeface="Calisto M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90506130"/>
              </p:ext>
            </p:extLst>
          </p:nvPr>
        </p:nvGraphicFramePr>
        <p:xfrm>
          <a:off x="943000" y="1371600"/>
          <a:ext cx="75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p Arrow 6"/>
          <p:cNvSpPr/>
          <p:nvPr/>
        </p:nvSpPr>
        <p:spPr>
          <a:xfrm>
            <a:off x="1752600" y="4648200"/>
            <a:ext cx="941832" cy="15118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5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36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Carachtair agus Téama</a:t>
            </a: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764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listo MT"/>
                <a:cs typeface="Calisto MT"/>
              </a:rPr>
              <a:t>Carachtair</a:t>
            </a:r>
            <a:r>
              <a:rPr lang="en-US" sz="3200" b="1" dirty="0" smtClean="0">
                <a:latin typeface="Calisto MT"/>
                <a:cs typeface="Calisto MT"/>
              </a:rPr>
              <a:t>:</a:t>
            </a:r>
          </a:p>
          <a:p>
            <a:r>
              <a:rPr lang="en-US" sz="3200" dirty="0" err="1" smtClean="0">
                <a:latin typeface="Calisto MT"/>
                <a:cs typeface="Calisto MT"/>
              </a:rPr>
              <a:t>Príomhcharachtar</a:t>
            </a:r>
            <a:r>
              <a:rPr lang="en-US" sz="3200" dirty="0" smtClean="0">
                <a:latin typeface="Calisto MT"/>
                <a:cs typeface="Calisto MT"/>
              </a:rPr>
              <a:t> (</a:t>
            </a:r>
            <a:r>
              <a:rPr lang="en-US" sz="3200" i="1" dirty="0" smtClean="0">
                <a:latin typeface="Calisto MT"/>
                <a:cs typeface="Calisto MT"/>
              </a:rPr>
              <a:t>protagonist</a:t>
            </a:r>
            <a:r>
              <a:rPr lang="en-US" sz="3200" dirty="0" smtClean="0">
                <a:latin typeface="Calisto MT"/>
                <a:cs typeface="Calisto MT"/>
              </a:rPr>
              <a:t>) </a:t>
            </a:r>
            <a:r>
              <a:rPr lang="en-US" sz="3200" dirty="0" err="1" smtClean="0">
                <a:latin typeface="Calisto MT"/>
                <a:cs typeface="Calisto MT"/>
              </a:rPr>
              <a:t>agus</a:t>
            </a:r>
            <a:r>
              <a:rPr lang="en-US" sz="3200" dirty="0" smtClean="0">
                <a:latin typeface="Calisto MT"/>
                <a:cs typeface="Calisto MT"/>
              </a:rPr>
              <a:t> </a:t>
            </a:r>
            <a:r>
              <a:rPr lang="en-US" sz="3200" dirty="0" err="1" smtClean="0">
                <a:latin typeface="Calisto MT"/>
                <a:cs typeface="Calisto MT"/>
              </a:rPr>
              <a:t>Céile</a:t>
            </a:r>
            <a:r>
              <a:rPr lang="en-US" sz="3200" dirty="0" smtClean="0">
                <a:latin typeface="Calisto MT"/>
                <a:cs typeface="Calisto MT"/>
              </a:rPr>
              <a:t> </a:t>
            </a:r>
            <a:r>
              <a:rPr lang="en-US" sz="3200" dirty="0" err="1" smtClean="0">
                <a:latin typeface="Calisto MT"/>
                <a:cs typeface="Calisto MT"/>
              </a:rPr>
              <a:t>comhraic</a:t>
            </a:r>
            <a:r>
              <a:rPr lang="en-US" sz="3200" dirty="0" smtClean="0">
                <a:latin typeface="Calisto MT"/>
                <a:cs typeface="Calisto MT"/>
              </a:rPr>
              <a:t> (</a:t>
            </a:r>
            <a:r>
              <a:rPr lang="en-US" sz="3200" i="1" dirty="0" smtClean="0">
                <a:latin typeface="Calisto MT"/>
                <a:cs typeface="Calisto MT"/>
              </a:rPr>
              <a:t>antagonist</a:t>
            </a:r>
            <a:r>
              <a:rPr lang="en-US" sz="3200" dirty="0" smtClean="0">
                <a:latin typeface="Calisto MT"/>
                <a:cs typeface="Calisto MT"/>
              </a:rPr>
              <a:t>); </a:t>
            </a:r>
            <a:r>
              <a:rPr lang="en-US" sz="3200" dirty="0" err="1" smtClean="0">
                <a:latin typeface="Calisto MT"/>
                <a:cs typeface="Calisto MT"/>
              </a:rPr>
              <a:t>Mioncharachtair</a:t>
            </a:r>
            <a:endParaRPr lang="en-US" sz="3200" dirty="0" smtClean="0">
              <a:latin typeface="Calisto MT"/>
              <a:cs typeface="Calisto MT"/>
            </a:endParaRPr>
          </a:p>
          <a:p>
            <a:endParaRPr lang="en-US" sz="3200" dirty="0">
              <a:latin typeface="Calisto MT"/>
              <a:cs typeface="Calisto MT"/>
            </a:endParaRPr>
          </a:p>
          <a:p>
            <a:r>
              <a:rPr lang="en-US" sz="3200" b="1" dirty="0" err="1" smtClean="0">
                <a:latin typeface="Calisto MT"/>
                <a:cs typeface="Calisto MT"/>
              </a:rPr>
              <a:t>Téama</a:t>
            </a:r>
            <a:r>
              <a:rPr lang="en-US" sz="3200" b="1" dirty="0" smtClean="0">
                <a:latin typeface="Calisto MT"/>
                <a:cs typeface="Calisto MT"/>
              </a:rPr>
              <a:t>:</a:t>
            </a:r>
          </a:p>
          <a:p>
            <a:r>
              <a:rPr lang="en-US" sz="3200" dirty="0" smtClean="0">
                <a:latin typeface="Calisto MT"/>
                <a:cs typeface="Calisto MT"/>
              </a:rPr>
              <a:t>An </a:t>
            </a:r>
            <a:r>
              <a:rPr lang="en-US" sz="3200" dirty="0" err="1" smtClean="0">
                <a:latin typeface="Calisto MT"/>
                <a:cs typeface="Calisto MT"/>
              </a:rPr>
              <a:t>Mhaith</a:t>
            </a:r>
            <a:r>
              <a:rPr lang="en-US" sz="3200" dirty="0" smtClean="0">
                <a:latin typeface="Calisto MT"/>
                <a:cs typeface="Calisto MT"/>
              </a:rPr>
              <a:t> is an </a:t>
            </a:r>
            <a:r>
              <a:rPr lang="en-US" sz="3200" dirty="0" err="1" smtClean="0">
                <a:latin typeface="Calisto MT"/>
                <a:cs typeface="Calisto MT"/>
              </a:rPr>
              <a:t>tOlc</a:t>
            </a:r>
            <a:r>
              <a:rPr lang="en-US" sz="3200" dirty="0" smtClean="0">
                <a:latin typeface="Calisto MT"/>
                <a:cs typeface="Calisto MT"/>
              </a:rPr>
              <a:t>; An </a:t>
            </a:r>
            <a:r>
              <a:rPr lang="en-US" sz="3200" dirty="0" err="1" smtClean="0">
                <a:latin typeface="Calisto MT"/>
                <a:cs typeface="Calisto MT"/>
              </a:rPr>
              <a:t>Coimhthíos</a:t>
            </a:r>
            <a:r>
              <a:rPr lang="en-US" sz="3200" dirty="0" smtClean="0">
                <a:latin typeface="Calisto MT"/>
                <a:cs typeface="Calisto MT"/>
              </a:rPr>
              <a:t>; An </a:t>
            </a:r>
            <a:r>
              <a:rPr lang="en-US" sz="3200" dirty="0" err="1" smtClean="0">
                <a:latin typeface="Calisto MT"/>
                <a:cs typeface="Calisto MT"/>
              </a:rPr>
              <a:t>Grá</a:t>
            </a:r>
            <a:r>
              <a:rPr lang="en-US" sz="3200" dirty="0" smtClean="0">
                <a:latin typeface="Calisto MT"/>
                <a:cs typeface="Calisto MT"/>
              </a:rPr>
              <a:t> </a:t>
            </a:r>
            <a:r>
              <a:rPr lang="en-US" sz="3200" dirty="0" err="1" smtClean="0">
                <a:latin typeface="Calisto MT"/>
                <a:cs typeface="Calisto MT"/>
              </a:rPr>
              <a:t>agus</a:t>
            </a:r>
            <a:r>
              <a:rPr lang="en-US" sz="3200" dirty="0" smtClean="0">
                <a:latin typeface="Calisto MT"/>
                <a:cs typeface="Calisto MT"/>
              </a:rPr>
              <a:t> an </a:t>
            </a:r>
            <a:r>
              <a:rPr lang="en-US" sz="3200" dirty="0" err="1" smtClean="0">
                <a:latin typeface="Calisto MT"/>
                <a:cs typeface="Calisto MT"/>
              </a:rPr>
              <a:t>Cairdeas</a:t>
            </a:r>
            <a:r>
              <a:rPr lang="en-US" sz="3200" dirty="0" smtClean="0">
                <a:latin typeface="Calisto MT"/>
                <a:cs typeface="Calisto MT"/>
              </a:rPr>
              <a:t>; An </a:t>
            </a:r>
            <a:r>
              <a:rPr lang="en-US" sz="3200" dirty="0" err="1" smtClean="0">
                <a:latin typeface="Calisto MT"/>
                <a:cs typeface="Calisto MT"/>
              </a:rPr>
              <a:t>Díoltas</a:t>
            </a:r>
            <a:endParaRPr lang="en-US" sz="3200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11812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236" y="501531"/>
            <a:ext cx="632596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36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An Bhunchoimhlint</a:t>
            </a: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458200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600" dirty="0" smtClean="0">
                <a:latin typeface="Calisto MT"/>
                <a:cs typeface="Calisto MT"/>
              </a:rPr>
              <a:t>An </a:t>
            </a:r>
            <a:r>
              <a:rPr lang="en-US" sz="2600" dirty="0" err="1" smtClean="0">
                <a:latin typeface="Calisto MT"/>
                <a:cs typeface="Calisto MT"/>
              </a:rPr>
              <a:t>duine</a:t>
            </a:r>
            <a:r>
              <a:rPr lang="en-US" sz="2600" dirty="0" smtClean="0">
                <a:latin typeface="Calisto MT"/>
                <a:cs typeface="Calisto MT"/>
              </a:rPr>
              <a:t> vs. an </a:t>
            </a:r>
            <a:r>
              <a:rPr lang="en-US" sz="2600" dirty="0" err="1" smtClean="0">
                <a:latin typeface="Calisto MT"/>
                <a:cs typeface="Calisto MT"/>
              </a:rPr>
              <a:t>duine</a:t>
            </a:r>
            <a:r>
              <a:rPr lang="en-US" sz="2600" dirty="0" smtClean="0">
                <a:latin typeface="Calisto MT"/>
                <a:cs typeface="Calisto MT"/>
              </a:rPr>
              <a:t> </a:t>
            </a:r>
            <a:endParaRPr lang="en-US" sz="2600" dirty="0">
              <a:latin typeface="Calisto MT"/>
              <a:cs typeface="Calisto MT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600" dirty="0" smtClean="0">
                <a:latin typeface="Calisto MT"/>
                <a:cs typeface="Calisto MT"/>
              </a:rPr>
              <a:t>An </a:t>
            </a:r>
            <a:r>
              <a:rPr lang="en-US" sz="2600" dirty="0" err="1" smtClean="0">
                <a:latin typeface="Calisto MT"/>
                <a:cs typeface="Calisto MT"/>
              </a:rPr>
              <a:t>duine</a:t>
            </a:r>
            <a:r>
              <a:rPr lang="en-US" sz="2600" dirty="0" smtClean="0">
                <a:latin typeface="Calisto MT"/>
                <a:cs typeface="Calisto MT"/>
              </a:rPr>
              <a:t> vs. an </a:t>
            </a:r>
            <a:r>
              <a:rPr lang="en-US" sz="2600" dirty="0" err="1" smtClean="0">
                <a:latin typeface="Calisto MT"/>
                <a:cs typeface="Calisto MT"/>
              </a:rPr>
              <a:t>dúlra</a:t>
            </a:r>
            <a:r>
              <a:rPr lang="en-US" sz="2600" dirty="0" smtClean="0">
                <a:latin typeface="Calisto MT"/>
                <a:cs typeface="Calisto MT"/>
              </a:rPr>
              <a:t> </a:t>
            </a:r>
            <a:endParaRPr lang="en-US" sz="2600" dirty="0">
              <a:latin typeface="Calisto MT"/>
              <a:cs typeface="Calisto MT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600" dirty="0" smtClean="0">
                <a:latin typeface="Calisto MT"/>
                <a:cs typeface="Calisto MT"/>
              </a:rPr>
              <a:t>An </a:t>
            </a:r>
            <a:r>
              <a:rPr lang="en-US" sz="2600" dirty="0" err="1" smtClean="0">
                <a:latin typeface="Calisto MT"/>
                <a:cs typeface="Calisto MT"/>
              </a:rPr>
              <a:t>duine</a:t>
            </a:r>
            <a:r>
              <a:rPr lang="en-US" sz="2600" dirty="0" smtClean="0">
                <a:latin typeface="Calisto MT"/>
                <a:cs typeface="Calisto MT"/>
              </a:rPr>
              <a:t> vs. an </a:t>
            </a:r>
            <a:r>
              <a:rPr lang="en-US" sz="2600" dirty="0" err="1" smtClean="0">
                <a:latin typeface="Calisto MT"/>
                <a:cs typeface="Calisto MT"/>
              </a:rPr>
              <a:t>tsochaí</a:t>
            </a:r>
            <a:endParaRPr lang="en-US" sz="2600" dirty="0" smtClean="0">
              <a:latin typeface="Calisto MT"/>
              <a:cs typeface="Calisto MT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600" dirty="0" smtClean="0">
                <a:latin typeface="Calisto MT"/>
                <a:cs typeface="Calisto MT"/>
              </a:rPr>
              <a:t>An </a:t>
            </a:r>
            <a:r>
              <a:rPr lang="en-US" sz="2600" dirty="0" err="1" smtClean="0">
                <a:latin typeface="Calisto MT"/>
                <a:cs typeface="Calisto MT"/>
              </a:rPr>
              <a:t>duine</a:t>
            </a:r>
            <a:r>
              <a:rPr lang="en-US" sz="2600" dirty="0" smtClean="0">
                <a:latin typeface="Calisto MT"/>
                <a:cs typeface="Calisto MT"/>
              </a:rPr>
              <a:t> vs. a </a:t>
            </a:r>
            <a:r>
              <a:rPr lang="en-US" sz="2600" dirty="0" err="1" smtClean="0">
                <a:latin typeface="Calisto MT"/>
                <a:cs typeface="Calisto MT"/>
              </a:rPr>
              <a:t>choinsias</a:t>
            </a:r>
            <a:r>
              <a:rPr lang="en-US" sz="2600" dirty="0" smtClean="0">
                <a:latin typeface="Calisto MT"/>
                <a:cs typeface="Calisto MT"/>
              </a:rPr>
              <a:t> </a:t>
            </a:r>
            <a:r>
              <a:rPr lang="en-US" sz="2600" dirty="0" err="1" smtClean="0">
                <a:latin typeface="Calisto MT"/>
                <a:cs typeface="Calisto MT"/>
              </a:rPr>
              <a:t>féin</a:t>
            </a:r>
            <a:r>
              <a:rPr lang="en-US" sz="2600" dirty="0" smtClean="0">
                <a:latin typeface="Calisto MT"/>
                <a:cs typeface="Calisto MT"/>
              </a:rPr>
              <a:t> (</a:t>
            </a:r>
            <a:r>
              <a:rPr lang="en-US" sz="2600" dirty="0" err="1" smtClean="0">
                <a:latin typeface="Calisto MT"/>
                <a:cs typeface="Calisto MT"/>
              </a:rPr>
              <a:t>coimhlint</a:t>
            </a:r>
            <a:r>
              <a:rPr lang="en-US" sz="2600" dirty="0" smtClean="0">
                <a:latin typeface="Calisto MT"/>
                <a:cs typeface="Calisto MT"/>
              </a:rPr>
              <a:t> </a:t>
            </a:r>
            <a:r>
              <a:rPr lang="en-US" sz="2600" dirty="0" err="1" smtClean="0">
                <a:latin typeface="Calisto MT"/>
                <a:cs typeface="Calisto MT"/>
              </a:rPr>
              <a:t>inmheánach</a:t>
            </a:r>
            <a:r>
              <a:rPr lang="en-US" sz="2600" dirty="0" smtClean="0">
                <a:latin typeface="Calisto MT"/>
                <a:cs typeface="Calisto MT"/>
              </a:rPr>
              <a:t>)</a:t>
            </a:r>
          </a:p>
          <a:p>
            <a:pPr algn="ctr"/>
            <a:endParaRPr lang="en-US" sz="3600" dirty="0">
              <a:latin typeface="Calisto MT"/>
              <a:cs typeface="Calisto MT"/>
            </a:endParaRPr>
          </a:p>
        </p:txBody>
      </p:sp>
      <p:pic>
        <p:nvPicPr>
          <p:cNvPr id="4" name="Picture 3" descr="casta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962400"/>
            <a:ext cx="1752600" cy="2209800"/>
          </a:xfrm>
          <a:prstGeom prst="rect">
            <a:avLst/>
          </a:prstGeom>
        </p:spPr>
      </p:pic>
      <p:pic>
        <p:nvPicPr>
          <p:cNvPr id="5" name="Picture 4" descr="Batman-the-jo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62400"/>
            <a:ext cx="1676400" cy="22098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2400"/>
            <a:ext cx="1752600" cy="2209800"/>
          </a:xfrm>
          <a:prstGeom prst="rect">
            <a:avLst/>
          </a:prstGeom>
        </p:spPr>
      </p:pic>
      <p:pic>
        <p:nvPicPr>
          <p:cNvPr id="8" name="Picture 7" descr="9780143127277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962400"/>
            <a:ext cx="1752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2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36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An Plota – Eachtraí</a:t>
            </a: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pic>
        <p:nvPicPr>
          <p:cNvPr id="3" name="Picture 2" descr="Plot_Diagram1A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620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4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36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An Dígeann</a:t>
            </a: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sto MT"/>
                <a:cs typeface="Calisto MT"/>
              </a:rPr>
              <a:t>An </a:t>
            </a:r>
            <a:r>
              <a:rPr lang="en-US" sz="4000" dirty="0" err="1" smtClean="0">
                <a:latin typeface="Calisto MT"/>
                <a:cs typeface="Calisto MT"/>
              </a:rPr>
              <a:t>buaicphointe</a:t>
            </a:r>
            <a:r>
              <a:rPr lang="en-US" sz="4000" dirty="0" smtClean="0">
                <a:latin typeface="Calisto MT"/>
                <a:cs typeface="Calisto MT"/>
              </a:rPr>
              <a:t>– an pointe is </a:t>
            </a:r>
            <a:r>
              <a:rPr lang="en-US" sz="4000" dirty="0" err="1" smtClean="0">
                <a:latin typeface="Calisto MT"/>
                <a:cs typeface="Calisto MT"/>
              </a:rPr>
              <a:t>mó</a:t>
            </a:r>
            <a:r>
              <a:rPr lang="en-US" sz="4000" dirty="0" smtClean="0">
                <a:latin typeface="Calisto MT"/>
                <a:cs typeface="Calisto MT"/>
              </a:rPr>
              <a:t> </a:t>
            </a:r>
            <a:r>
              <a:rPr lang="en-US" sz="4000" dirty="0" err="1" smtClean="0">
                <a:latin typeface="Calisto MT"/>
                <a:cs typeface="Calisto MT"/>
              </a:rPr>
              <a:t>mothúchán</a:t>
            </a:r>
            <a:r>
              <a:rPr lang="en-US" sz="4000" dirty="0" smtClean="0">
                <a:latin typeface="Calisto MT"/>
                <a:cs typeface="Calisto MT"/>
              </a:rPr>
              <a:t> </a:t>
            </a:r>
            <a:r>
              <a:rPr lang="en-US" sz="4000" dirty="0" err="1" smtClean="0">
                <a:latin typeface="Calisto MT"/>
                <a:cs typeface="Calisto MT"/>
              </a:rPr>
              <a:t>sa</a:t>
            </a:r>
            <a:r>
              <a:rPr lang="en-US" sz="4000" dirty="0" smtClean="0">
                <a:latin typeface="Calisto MT"/>
                <a:cs typeface="Calisto MT"/>
              </a:rPr>
              <a:t> </a:t>
            </a:r>
            <a:r>
              <a:rPr lang="en-US" sz="4000" dirty="0" err="1" smtClean="0">
                <a:latin typeface="Calisto MT"/>
                <a:cs typeface="Calisto MT"/>
              </a:rPr>
              <a:t>ghearrscannán</a:t>
            </a:r>
            <a:endParaRPr lang="en-US" sz="4000" dirty="0">
              <a:latin typeface="Calisto MT"/>
              <a:cs typeface="Calisto MT"/>
            </a:endParaRPr>
          </a:p>
        </p:txBody>
      </p:sp>
      <p:pic>
        <p:nvPicPr>
          <p:cNvPr id="5" name="Picture 4" descr="shocked_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98" y="2971801"/>
            <a:ext cx="3810000" cy="34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9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ga-IE" sz="3600" b="1" cap="small" dirty="0">
                <a:solidFill>
                  <a:srgbClr val="FFFFFF"/>
                </a:solidFill>
                <a:latin typeface="Calisto MT"/>
                <a:cs typeface="Calisto MT"/>
              </a:rPr>
              <a:t>Denouement &amp; Críoch</a:t>
            </a:r>
          </a:p>
          <a:p>
            <a:pPr marL="12700">
              <a:lnSpc>
                <a:spcPct val="100000"/>
              </a:lnSpc>
            </a:pPr>
            <a:endParaRPr sz="36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alisto MT"/>
                <a:cs typeface="Calisto MT"/>
              </a:rPr>
              <a:t>Laghdú</a:t>
            </a:r>
            <a:r>
              <a:rPr lang="en-US" sz="4000" dirty="0" smtClean="0">
                <a:latin typeface="Calisto MT"/>
                <a:cs typeface="Calisto MT"/>
              </a:rPr>
              <a:t> </a:t>
            </a:r>
            <a:r>
              <a:rPr lang="en-US" sz="4000" dirty="0" err="1" smtClean="0">
                <a:latin typeface="Calisto MT"/>
                <a:cs typeface="Calisto MT"/>
              </a:rPr>
              <a:t>ar</a:t>
            </a:r>
            <a:r>
              <a:rPr lang="en-US" sz="4000" dirty="0" smtClean="0">
                <a:latin typeface="Calisto MT"/>
                <a:cs typeface="Calisto MT"/>
              </a:rPr>
              <a:t> an </a:t>
            </a:r>
            <a:r>
              <a:rPr lang="en-US" sz="4000" dirty="0" err="1">
                <a:latin typeface="Calisto MT"/>
                <a:cs typeface="Calisto MT"/>
              </a:rPr>
              <a:t>t</a:t>
            </a:r>
            <a:r>
              <a:rPr lang="en-US" sz="4000" dirty="0" err="1" smtClean="0">
                <a:latin typeface="Calisto MT"/>
                <a:cs typeface="Calisto MT"/>
              </a:rPr>
              <a:t>eannas</a:t>
            </a:r>
            <a:r>
              <a:rPr lang="en-US" sz="4000" dirty="0" smtClean="0">
                <a:latin typeface="Calisto MT"/>
                <a:cs typeface="Calisto MT"/>
              </a:rPr>
              <a:t> </a:t>
            </a:r>
            <a:r>
              <a:rPr lang="en-US" sz="4000" dirty="0" err="1" smtClean="0">
                <a:latin typeface="Calisto MT"/>
                <a:cs typeface="Calisto MT"/>
              </a:rPr>
              <a:t>arís</a:t>
            </a:r>
            <a:r>
              <a:rPr lang="en-US" sz="4000" dirty="0" smtClean="0">
                <a:latin typeface="Calisto MT"/>
                <a:cs typeface="Calisto MT"/>
              </a:rPr>
              <a:t>… </a:t>
            </a:r>
            <a:endParaRPr lang="en-US" sz="4000" dirty="0">
              <a:latin typeface="Calisto MT"/>
              <a:cs typeface="Calisto MT"/>
            </a:endParaRPr>
          </a:p>
        </p:txBody>
      </p:sp>
      <p:pic>
        <p:nvPicPr>
          <p:cNvPr id="3" name="Picture 2" descr="Obama-reliev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90800"/>
            <a:ext cx="5486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01531"/>
            <a:ext cx="5943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ga-IE" sz="4000" cap="small" dirty="0" smtClean="0">
                <a:solidFill>
                  <a:schemeClr val="bg1"/>
                </a:solidFill>
                <a:latin typeface="Calisto MT"/>
                <a:cs typeface="Calisto MT"/>
              </a:rPr>
              <a:t>Anailís a dhéanamh</a:t>
            </a:r>
            <a:endParaRPr sz="4000" cap="small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7543800" cy="480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200" b="1" dirty="0" err="1" smtClean="0">
                <a:latin typeface="Calisto MT"/>
                <a:ea typeface="Garamond"/>
                <a:cs typeface="Calisto MT"/>
              </a:rPr>
              <a:t>Áit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 (e.g. </a:t>
            </a:r>
            <a:r>
              <a:rPr lang="en-US" sz="3200" dirty="0" err="1" smtClean="0">
                <a:latin typeface="Calisto MT"/>
                <a:ea typeface="Garamond"/>
                <a:cs typeface="Calisto MT"/>
              </a:rPr>
              <a:t>tuath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 vs. </a:t>
            </a:r>
            <a:r>
              <a:rPr lang="en-US" sz="3200" dirty="0" err="1" smtClean="0">
                <a:latin typeface="Calisto MT"/>
                <a:ea typeface="Garamond"/>
                <a:cs typeface="Calisto MT"/>
              </a:rPr>
              <a:t>cathair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) </a:t>
            </a:r>
          </a:p>
          <a:p>
            <a:pPr>
              <a:lnSpc>
                <a:spcPct val="120000"/>
              </a:lnSpc>
            </a:pPr>
            <a:endParaRPr lang="en-US" sz="3200" dirty="0" smtClean="0">
              <a:latin typeface="Calisto MT"/>
              <a:ea typeface="Garamond"/>
              <a:cs typeface="Calisto MT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200" b="1" dirty="0" smtClean="0">
                <a:latin typeface="Calisto MT"/>
                <a:ea typeface="Garamond"/>
                <a:cs typeface="Calisto MT"/>
              </a:rPr>
              <a:t>Am 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(e.g. san </a:t>
            </a:r>
            <a:r>
              <a:rPr lang="en-US" sz="3200" dirty="0">
                <a:latin typeface="Calisto MT"/>
                <a:ea typeface="Garamond"/>
                <a:cs typeface="Calisto MT"/>
              </a:rPr>
              <a:t>am </a:t>
            </a:r>
            <a:r>
              <a:rPr lang="en-US" sz="3200" dirty="0" err="1">
                <a:latin typeface="Calisto MT"/>
                <a:ea typeface="Garamond"/>
                <a:cs typeface="Calisto MT"/>
              </a:rPr>
              <a:t>atá</a:t>
            </a:r>
            <a:r>
              <a:rPr lang="en-US" sz="3200" dirty="0">
                <a:latin typeface="Calisto MT"/>
                <a:ea typeface="Garamond"/>
                <a:cs typeface="Calisto MT"/>
              </a:rPr>
              <a:t> </a:t>
            </a:r>
            <a:r>
              <a:rPr lang="en-US" sz="3200" dirty="0" err="1">
                <a:latin typeface="Calisto MT"/>
                <a:ea typeface="Garamond"/>
                <a:cs typeface="Calisto MT"/>
              </a:rPr>
              <a:t>caite</a:t>
            </a:r>
            <a:r>
              <a:rPr lang="en-US" sz="3200" dirty="0">
                <a:latin typeface="Calisto MT"/>
                <a:ea typeface="Garamond"/>
                <a:cs typeface="Calisto MT"/>
              </a:rPr>
              <a:t>, </a:t>
            </a:r>
            <a:r>
              <a:rPr lang="en-US" sz="3200" dirty="0" err="1">
                <a:latin typeface="Calisto MT"/>
                <a:ea typeface="Garamond"/>
                <a:cs typeface="Calisto MT"/>
              </a:rPr>
              <a:t>i</a:t>
            </a:r>
            <a:r>
              <a:rPr lang="en-US" sz="3200" dirty="0">
                <a:latin typeface="Calisto MT"/>
                <a:ea typeface="Garamond"/>
                <a:cs typeface="Calisto MT"/>
              </a:rPr>
              <a:t> </a:t>
            </a:r>
            <a:r>
              <a:rPr lang="en-US" sz="3200" dirty="0" err="1">
                <a:latin typeface="Calisto MT"/>
                <a:ea typeface="Garamond"/>
                <a:cs typeface="Calisto MT"/>
              </a:rPr>
              <a:t>láthair</a:t>
            </a:r>
            <a:r>
              <a:rPr lang="en-US" sz="3200" dirty="0">
                <a:latin typeface="Calisto MT"/>
                <a:ea typeface="Garamond"/>
                <a:cs typeface="Calisto MT"/>
              </a:rPr>
              <a:t> </a:t>
            </a:r>
            <a:r>
              <a:rPr lang="en-US" sz="3200" dirty="0" err="1">
                <a:latin typeface="Calisto MT"/>
                <a:ea typeface="Garamond"/>
                <a:cs typeface="Calisto MT"/>
              </a:rPr>
              <a:t>na</a:t>
            </a:r>
            <a:r>
              <a:rPr lang="en-US" sz="3200" dirty="0">
                <a:latin typeface="Calisto MT"/>
                <a:ea typeface="Garamond"/>
                <a:cs typeface="Calisto MT"/>
              </a:rPr>
              <a:t> </a:t>
            </a:r>
            <a:r>
              <a:rPr lang="en-US" sz="3200" dirty="0" err="1">
                <a:latin typeface="Calisto MT"/>
                <a:ea typeface="Garamond"/>
                <a:cs typeface="Calisto MT"/>
              </a:rPr>
              <a:t>huaire</a:t>
            </a:r>
            <a:r>
              <a:rPr lang="en-US" sz="3200" dirty="0">
                <a:latin typeface="Calisto MT"/>
                <a:ea typeface="Garamond"/>
                <a:cs typeface="Calisto MT"/>
              </a:rPr>
              <a:t>, </a:t>
            </a:r>
            <a:r>
              <a:rPr lang="en-US" sz="3200" dirty="0" err="1">
                <a:latin typeface="Calisto MT"/>
                <a:ea typeface="Garamond"/>
                <a:cs typeface="Calisto MT"/>
              </a:rPr>
              <a:t>sa</a:t>
            </a:r>
            <a:r>
              <a:rPr lang="en-US" sz="3200" dirty="0">
                <a:latin typeface="Calisto MT"/>
                <a:ea typeface="Garamond"/>
                <a:cs typeface="Calisto MT"/>
              </a:rPr>
              <a:t> </a:t>
            </a:r>
            <a:r>
              <a:rPr lang="en-US" sz="3200" dirty="0" err="1">
                <a:latin typeface="Calisto MT"/>
                <a:ea typeface="Garamond"/>
                <a:cs typeface="Calisto MT"/>
              </a:rPr>
              <a:t>todhchaí</a:t>
            </a:r>
            <a:r>
              <a:rPr lang="en-US" sz="3200" dirty="0">
                <a:latin typeface="Calisto MT"/>
                <a:ea typeface="Garamond"/>
                <a:cs typeface="Calisto MT"/>
              </a:rPr>
              <a:t>) </a:t>
            </a:r>
            <a:endParaRPr lang="en-US" sz="3200" dirty="0" smtClean="0">
              <a:latin typeface="Calisto MT"/>
              <a:ea typeface="Garamond"/>
              <a:cs typeface="Calisto MT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200" dirty="0">
                <a:latin typeface="Calisto MT"/>
                <a:ea typeface="Garamond"/>
                <a:cs typeface="Calisto MT"/>
              </a:rPr>
              <a:t>
</a:t>
            </a:r>
            <a:r>
              <a:rPr lang="en-US" sz="3200" b="1" dirty="0" err="1" smtClean="0">
                <a:latin typeface="Calisto MT"/>
                <a:ea typeface="Garamond"/>
                <a:cs typeface="Calisto MT"/>
              </a:rPr>
              <a:t>Aidhm</a:t>
            </a:r>
            <a:r>
              <a:rPr lang="en-US" sz="3200" b="1" dirty="0">
                <a:latin typeface="Calisto MT"/>
                <a:ea typeface="Garamond"/>
                <a:cs typeface="Calisto MT"/>
              </a:rPr>
              <a:t> 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(e.g. </a:t>
            </a:r>
            <a:r>
              <a:rPr lang="en-US" sz="3200" dirty="0" err="1" smtClean="0">
                <a:latin typeface="Calisto MT"/>
                <a:ea typeface="Garamond"/>
                <a:cs typeface="Calisto MT"/>
              </a:rPr>
              <a:t>cé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 </a:t>
            </a:r>
            <a:r>
              <a:rPr lang="en-US" sz="3200" dirty="0" err="1" smtClean="0">
                <a:latin typeface="Calisto MT"/>
                <a:ea typeface="Garamond"/>
                <a:cs typeface="Calisto MT"/>
              </a:rPr>
              <a:t>acu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 </a:t>
            </a:r>
            <a:r>
              <a:rPr lang="en-US" sz="3200" dirty="0" err="1" smtClean="0">
                <a:latin typeface="Calisto MT"/>
                <a:ea typeface="Garamond"/>
                <a:cs typeface="Calisto MT"/>
              </a:rPr>
              <a:t>ar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 an </a:t>
            </a:r>
            <a:r>
              <a:rPr lang="en-US" sz="3200" dirty="0" err="1" smtClean="0">
                <a:latin typeface="Calisto MT"/>
                <a:ea typeface="Garamond"/>
                <a:cs typeface="Calisto MT"/>
              </a:rPr>
              <a:t>tsamhlaíocht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 </a:t>
            </a:r>
            <a:r>
              <a:rPr lang="en-US" sz="3200" dirty="0" err="1" smtClean="0">
                <a:latin typeface="Calisto MT"/>
                <a:ea typeface="Garamond"/>
                <a:cs typeface="Calisto MT"/>
              </a:rPr>
              <a:t>nó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 </a:t>
            </a:r>
            <a:r>
              <a:rPr lang="en-US" sz="3200" dirty="0" err="1" smtClean="0">
                <a:latin typeface="Calisto MT"/>
                <a:ea typeface="Garamond"/>
                <a:cs typeface="Calisto MT"/>
              </a:rPr>
              <a:t>ar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 an </a:t>
            </a:r>
            <a:r>
              <a:rPr lang="en-US" sz="3200" dirty="0" err="1" smtClean="0">
                <a:latin typeface="Calisto MT"/>
                <a:ea typeface="Garamond"/>
                <a:cs typeface="Calisto MT"/>
              </a:rPr>
              <a:t>intleacht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 a </a:t>
            </a:r>
            <a:r>
              <a:rPr lang="en-US" sz="3200" dirty="0" err="1" smtClean="0">
                <a:latin typeface="Calisto MT"/>
                <a:ea typeface="Garamond"/>
                <a:cs typeface="Calisto MT"/>
              </a:rPr>
              <a:t>dhírítear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 an </a:t>
            </a:r>
            <a:r>
              <a:rPr lang="en-US" sz="3200" dirty="0" err="1" smtClean="0">
                <a:latin typeface="Calisto MT"/>
                <a:ea typeface="Garamond"/>
                <a:cs typeface="Calisto MT"/>
              </a:rPr>
              <a:t>scannán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?)</a:t>
            </a:r>
          </a:p>
          <a:p>
            <a:pPr algn="r">
              <a:lnSpc>
                <a:spcPct val="120000"/>
              </a:lnSpc>
            </a:pPr>
            <a:r>
              <a:rPr lang="en-US" sz="3200" dirty="0" err="1">
                <a:latin typeface="Calisto MT"/>
                <a:ea typeface="Garamond"/>
                <a:cs typeface="Calisto MT"/>
              </a:rPr>
              <a:t>s</a:t>
            </a:r>
            <a:r>
              <a:rPr lang="en-US" sz="3200" dirty="0" err="1" smtClean="0">
                <a:latin typeface="Calisto MT"/>
                <a:ea typeface="Garamond"/>
                <a:cs typeface="Calisto MT"/>
              </a:rPr>
              <a:t>rl</a:t>
            </a:r>
            <a:r>
              <a:rPr lang="en-US" sz="3200" dirty="0" smtClean="0">
                <a:latin typeface="Calisto MT"/>
                <a:ea typeface="Garamond"/>
                <a:cs typeface="Calisto MT"/>
              </a:rPr>
              <a:t>.</a:t>
            </a:r>
            <a:endParaRPr lang="en-US" sz="3200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32144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2D0D3AAE0774BA2D00C4B62B7CD2C" ma:contentTypeVersion="0" ma:contentTypeDescription="Create a new document." ma:contentTypeScope="" ma:versionID="94335293dd88d042eb0fe6c145c1eb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2AFEAD-C89C-4FAA-8DDF-D9C2E0B3C926}"/>
</file>

<file path=customXml/itemProps2.xml><?xml version="1.0" encoding="utf-8"?>
<ds:datastoreItem xmlns:ds="http://schemas.openxmlformats.org/officeDocument/2006/customXml" ds:itemID="{F453CC7E-229D-46F1-94D1-154025F405AA}"/>
</file>

<file path=customXml/itemProps3.xml><?xml version="1.0" encoding="utf-8"?>
<ds:datastoreItem xmlns:ds="http://schemas.openxmlformats.org/officeDocument/2006/customXml" ds:itemID="{BB7649B2-8F3C-43B6-ABBA-8B37637F8BA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350</Words>
  <Application>Microsoft Macintosh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Gearrscéal</dc:title>
  <dc:creator>Elaine</dc:creator>
  <cp:lastModifiedBy>Marcas Mac Coinnigh</cp:lastModifiedBy>
  <cp:revision>67</cp:revision>
  <dcterms:created xsi:type="dcterms:W3CDTF">2014-02-04T19:37:49Z</dcterms:created>
  <dcterms:modified xsi:type="dcterms:W3CDTF">2015-10-18T21:05:52Z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2012-05-09T00:00:00Z</vt:filetime>
  </property>
  <property fmtid="{D5CDD505-2E9C-101B-9397-08002B2CF9AE}" pid="3" name="LastSaved">
    <vt:filetime>2014-02-04T00:00:00Z</vt:filetime>
  </property>
  <property fmtid="{D5CDD505-2E9C-101B-9397-08002B2CF9AE}" pid="4" name="ContentTypeId">
    <vt:lpwstr>0x0101000522D0D3AAE0774BA2D00C4B62B7CD2C</vt:lpwstr>
  </property>
</Properties>
</file>